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64" r:id="rId4"/>
    <p:sldId id="266" r:id="rId5"/>
    <p:sldId id="268" r:id="rId6"/>
    <p:sldId id="274" r:id="rId7"/>
    <p:sldId id="275" r:id="rId8"/>
    <p:sldId id="302" r:id="rId9"/>
    <p:sldId id="279" r:id="rId10"/>
    <p:sldId id="280" r:id="rId11"/>
    <p:sldId id="303" r:id="rId12"/>
    <p:sldId id="281" r:id="rId13"/>
    <p:sldId id="278" r:id="rId14"/>
    <p:sldId id="260" r:id="rId15"/>
    <p:sldId id="259" r:id="rId16"/>
    <p:sldId id="288" r:id="rId17"/>
    <p:sldId id="258" r:id="rId18"/>
    <p:sldId id="290" r:id="rId19"/>
    <p:sldId id="265" r:id="rId20"/>
    <p:sldId id="291" r:id="rId21"/>
    <p:sldId id="301" r:id="rId22"/>
    <p:sldId id="292" r:id="rId23"/>
    <p:sldId id="293" r:id="rId24"/>
    <p:sldId id="294" r:id="rId25"/>
    <p:sldId id="269" r:id="rId26"/>
    <p:sldId id="263" r:id="rId27"/>
    <p:sldId id="295" r:id="rId28"/>
    <p:sldId id="296" r:id="rId29"/>
    <p:sldId id="297" r:id="rId30"/>
    <p:sldId id="298" r:id="rId31"/>
    <p:sldId id="299" r:id="rId32"/>
    <p:sldId id="30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CD4"/>
    <a:srgbClr val="6DB33F"/>
    <a:srgbClr val="0181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05D7F-7FD7-4E56-8467-B83526F13666}" v="7" dt="2023-07-19T15:36:15.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0"/>
    <p:restoredTop sz="95226" autoAdjust="0"/>
  </p:normalViewPr>
  <p:slideViewPr>
    <p:cSldViewPr snapToGrid="0" snapToObjects="1" showGuides="1">
      <p:cViewPr>
        <p:scale>
          <a:sx n="93" d="100"/>
          <a:sy n="93" d="100"/>
        </p:scale>
        <p:origin x="77" y="-235"/>
      </p:cViewPr>
      <p:guideLst>
        <p:guide orient="horz" pos="4320"/>
        <p:guide/>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wlks, Merrick" userId="0b716dad-4287-481a-b885-81ba86dde433" providerId="ADAL" clId="{BC905D7F-7FD7-4E56-8467-B83526F13666}"/>
    <pc:docChg chg="undo custSel addSld delSld modSld sldOrd">
      <pc:chgData name="Fowlks, Merrick" userId="0b716dad-4287-481a-b885-81ba86dde433" providerId="ADAL" clId="{BC905D7F-7FD7-4E56-8467-B83526F13666}" dt="2023-07-26T17:22:05.805" v="174" actId="20577"/>
      <pc:docMkLst>
        <pc:docMk/>
      </pc:docMkLst>
      <pc:sldChg chg="modSp mod">
        <pc:chgData name="Fowlks, Merrick" userId="0b716dad-4287-481a-b885-81ba86dde433" providerId="ADAL" clId="{BC905D7F-7FD7-4E56-8467-B83526F13666}" dt="2023-07-19T15:32:29.595" v="119" actId="20577"/>
        <pc:sldMkLst>
          <pc:docMk/>
          <pc:sldMk cId="3802096061" sldId="258"/>
        </pc:sldMkLst>
        <pc:spChg chg="mod">
          <ac:chgData name="Fowlks, Merrick" userId="0b716dad-4287-481a-b885-81ba86dde433" providerId="ADAL" clId="{BC905D7F-7FD7-4E56-8467-B83526F13666}" dt="2023-07-18T20:35:36.567" v="110" actId="20577"/>
          <ac:spMkLst>
            <pc:docMk/>
            <pc:sldMk cId="3802096061" sldId="258"/>
            <ac:spMk id="3" creationId="{9FF07C9F-D27A-F426-1070-700AA909B17B}"/>
          </ac:spMkLst>
        </pc:spChg>
        <pc:spChg chg="mod">
          <ac:chgData name="Fowlks, Merrick" userId="0b716dad-4287-481a-b885-81ba86dde433" providerId="ADAL" clId="{BC905D7F-7FD7-4E56-8467-B83526F13666}" dt="2023-07-19T15:32:29.595" v="119" actId="20577"/>
          <ac:spMkLst>
            <pc:docMk/>
            <pc:sldMk cId="3802096061" sldId="258"/>
            <ac:spMk id="29" creationId="{8E67ACB9-1974-C542-410C-A0CCE043038B}"/>
          </ac:spMkLst>
        </pc:spChg>
      </pc:sldChg>
      <pc:sldChg chg="modNotesTx">
        <pc:chgData name="Fowlks, Merrick" userId="0b716dad-4287-481a-b885-81ba86dde433" providerId="ADAL" clId="{BC905D7F-7FD7-4E56-8467-B83526F13666}" dt="2023-07-19T15:32:19.620" v="117" actId="20577"/>
        <pc:sldMkLst>
          <pc:docMk/>
          <pc:sldMk cId="1012603468" sldId="259"/>
        </pc:sldMkLst>
      </pc:sldChg>
      <pc:sldChg chg="modSp mod">
        <pc:chgData name="Fowlks, Merrick" userId="0b716dad-4287-481a-b885-81ba86dde433" providerId="ADAL" clId="{BC905D7F-7FD7-4E56-8467-B83526F13666}" dt="2023-07-19T15:35:48.740" v="154" actId="313"/>
        <pc:sldMkLst>
          <pc:docMk/>
          <pc:sldMk cId="3403622326" sldId="274"/>
        </pc:sldMkLst>
        <pc:spChg chg="mod">
          <ac:chgData name="Fowlks, Merrick" userId="0b716dad-4287-481a-b885-81ba86dde433" providerId="ADAL" clId="{BC905D7F-7FD7-4E56-8467-B83526F13666}" dt="2023-07-19T15:35:48.740" v="154" actId="313"/>
          <ac:spMkLst>
            <pc:docMk/>
            <pc:sldMk cId="3403622326" sldId="274"/>
            <ac:spMk id="5" creationId="{A15DB2FE-16F4-5AC6-00D2-67618F04A417}"/>
          </ac:spMkLst>
        </pc:spChg>
      </pc:sldChg>
      <pc:sldChg chg="addSp delSp mod">
        <pc:chgData name="Fowlks, Merrick" userId="0b716dad-4287-481a-b885-81ba86dde433" providerId="ADAL" clId="{BC905D7F-7FD7-4E56-8467-B83526F13666}" dt="2023-07-18T20:29:34.891" v="1" actId="478"/>
        <pc:sldMkLst>
          <pc:docMk/>
          <pc:sldMk cId="1364093992" sldId="275"/>
        </pc:sldMkLst>
        <pc:picChg chg="add del">
          <ac:chgData name="Fowlks, Merrick" userId="0b716dad-4287-481a-b885-81ba86dde433" providerId="ADAL" clId="{BC905D7F-7FD7-4E56-8467-B83526F13666}" dt="2023-07-18T20:29:34.891" v="1" actId="478"/>
          <ac:picMkLst>
            <pc:docMk/>
            <pc:sldMk cId="1364093992" sldId="275"/>
            <ac:picMk id="3" creationId="{9DAEE546-9320-FC9A-1E5C-2DB74D87A495}"/>
          </ac:picMkLst>
        </pc:picChg>
      </pc:sldChg>
      <pc:sldChg chg="add del">
        <pc:chgData name="Fowlks, Merrick" userId="0b716dad-4287-481a-b885-81ba86dde433" providerId="ADAL" clId="{BC905D7F-7FD7-4E56-8467-B83526F13666}" dt="2023-07-18T20:29:44.340" v="4" actId="47"/>
        <pc:sldMkLst>
          <pc:docMk/>
          <pc:sldMk cId="2439610035" sldId="276"/>
        </pc:sldMkLst>
      </pc:sldChg>
      <pc:sldChg chg="add del">
        <pc:chgData name="Fowlks, Merrick" userId="0b716dad-4287-481a-b885-81ba86dde433" providerId="ADAL" clId="{BC905D7F-7FD7-4E56-8467-B83526F13666}" dt="2023-07-18T20:29:44.340" v="4" actId="47"/>
        <pc:sldMkLst>
          <pc:docMk/>
          <pc:sldMk cId="1368796467" sldId="277"/>
        </pc:sldMkLst>
      </pc:sldChg>
      <pc:sldChg chg="addSp delSp modSp add del mod ord">
        <pc:chgData name="Fowlks, Merrick" userId="0b716dad-4287-481a-b885-81ba86dde433" providerId="ADAL" clId="{BC905D7F-7FD7-4E56-8467-B83526F13666}" dt="2023-07-25T22:46:31.599" v="160" actId="1076"/>
        <pc:sldMkLst>
          <pc:docMk/>
          <pc:sldMk cId="4256321609" sldId="278"/>
        </pc:sldMkLst>
        <pc:spChg chg="add mod">
          <ac:chgData name="Fowlks, Merrick" userId="0b716dad-4287-481a-b885-81ba86dde433" providerId="ADAL" clId="{BC905D7F-7FD7-4E56-8467-B83526F13666}" dt="2023-07-18T20:30:55.980" v="34" actId="208"/>
          <ac:spMkLst>
            <pc:docMk/>
            <pc:sldMk cId="4256321609" sldId="278"/>
            <ac:spMk id="8" creationId="{A9A62648-0706-0B52-CDCC-B906A9F19AB7}"/>
          </ac:spMkLst>
        </pc:spChg>
        <pc:spChg chg="mod">
          <ac:chgData name="Fowlks, Merrick" userId="0b716dad-4287-481a-b885-81ba86dde433" providerId="ADAL" clId="{BC905D7F-7FD7-4E56-8467-B83526F13666}" dt="2023-07-18T20:30:32.676" v="31" actId="20577"/>
          <ac:spMkLst>
            <pc:docMk/>
            <pc:sldMk cId="4256321609" sldId="278"/>
            <ac:spMk id="18" creationId="{72E751C1-2E16-19C9-D283-1C7CF36AEDB9}"/>
          </ac:spMkLst>
        </pc:spChg>
        <pc:picChg chg="del">
          <ac:chgData name="Fowlks, Merrick" userId="0b716dad-4287-481a-b885-81ba86dde433" providerId="ADAL" clId="{BC905D7F-7FD7-4E56-8467-B83526F13666}" dt="2023-07-18T20:29:54.257" v="21" actId="478"/>
          <ac:picMkLst>
            <pc:docMk/>
            <pc:sldMk cId="4256321609" sldId="278"/>
            <ac:picMk id="3" creationId="{2C77B90A-7C29-E730-428E-2A434FC3E47F}"/>
          </ac:picMkLst>
        </pc:picChg>
        <pc:picChg chg="del">
          <ac:chgData name="Fowlks, Merrick" userId="0b716dad-4287-481a-b885-81ba86dde433" providerId="ADAL" clId="{BC905D7F-7FD7-4E56-8467-B83526F13666}" dt="2023-07-18T20:29:53.018" v="20" actId="478"/>
          <ac:picMkLst>
            <pc:docMk/>
            <pc:sldMk cId="4256321609" sldId="278"/>
            <ac:picMk id="4" creationId="{A060043A-DC7E-2E2B-EF9B-54021FE51AA7}"/>
          </ac:picMkLst>
        </pc:picChg>
        <pc:picChg chg="add mod">
          <ac:chgData name="Fowlks, Merrick" userId="0b716dad-4287-481a-b885-81ba86dde433" providerId="ADAL" clId="{BC905D7F-7FD7-4E56-8467-B83526F13666}" dt="2023-07-25T22:46:31.599" v="160" actId="1076"/>
          <ac:picMkLst>
            <pc:docMk/>
            <pc:sldMk cId="4256321609" sldId="278"/>
            <ac:picMk id="6" creationId="{BB1459F2-E218-1B71-D06B-78CFBF5C81D8}"/>
          </ac:picMkLst>
        </pc:picChg>
        <pc:picChg chg="del">
          <ac:chgData name="Fowlks, Merrick" userId="0b716dad-4287-481a-b885-81ba86dde433" providerId="ADAL" clId="{BC905D7F-7FD7-4E56-8467-B83526F13666}" dt="2023-07-18T20:29:54.909" v="22" actId="478"/>
          <ac:picMkLst>
            <pc:docMk/>
            <pc:sldMk cId="4256321609" sldId="278"/>
            <ac:picMk id="7" creationId="{C790D0FB-0BCA-8DBA-114E-7BF2769295D3}"/>
          </ac:picMkLst>
        </pc:picChg>
      </pc:sldChg>
      <pc:sldChg chg="del">
        <pc:chgData name="Fowlks, Merrick" userId="0b716dad-4287-481a-b885-81ba86dde433" providerId="ADAL" clId="{BC905D7F-7FD7-4E56-8467-B83526F13666}" dt="2023-07-18T20:32:52.156" v="75" actId="47"/>
        <pc:sldMkLst>
          <pc:docMk/>
          <pc:sldMk cId="2360191855" sldId="282"/>
        </pc:sldMkLst>
      </pc:sldChg>
      <pc:sldChg chg="del">
        <pc:chgData name="Fowlks, Merrick" userId="0b716dad-4287-481a-b885-81ba86dde433" providerId="ADAL" clId="{BC905D7F-7FD7-4E56-8467-B83526F13666}" dt="2023-07-18T20:32:52.156" v="75" actId="47"/>
        <pc:sldMkLst>
          <pc:docMk/>
          <pc:sldMk cId="3802497354" sldId="283"/>
        </pc:sldMkLst>
      </pc:sldChg>
      <pc:sldChg chg="del">
        <pc:chgData name="Fowlks, Merrick" userId="0b716dad-4287-481a-b885-81ba86dde433" providerId="ADAL" clId="{BC905D7F-7FD7-4E56-8467-B83526F13666}" dt="2023-07-18T20:32:52.156" v="75" actId="47"/>
        <pc:sldMkLst>
          <pc:docMk/>
          <pc:sldMk cId="4163239893" sldId="284"/>
        </pc:sldMkLst>
      </pc:sldChg>
      <pc:sldChg chg="del">
        <pc:chgData name="Fowlks, Merrick" userId="0b716dad-4287-481a-b885-81ba86dde433" providerId="ADAL" clId="{BC905D7F-7FD7-4E56-8467-B83526F13666}" dt="2023-07-18T20:32:52.156" v="75" actId="47"/>
        <pc:sldMkLst>
          <pc:docMk/>
          <pc:sldMk cId="1083235605" sldId="285"/>
        </pc:sldMkLst>
      </pc:sldChg>
      <pc:sldChg chg="del">
        <pc:chgData name="Fowlks, Merrick" userId="0b716dad-4287-481a-b885-81ba86dde433" providerId="ADAL" clId="{BC905D7F-7FD7-4E56-8467-B83526F13666}" dt="2023-07-18T20:32:52.156" v="75" actId="47"/>
        <pc:sldMkLst>
          <pc:docMk/>
          <pc:sldMk cId="3389816343" sldId="286"/>
        </pc:sldMkLst>
      </pc:sldChg>
      <pc:sldChg chg="del">
        <pc:chgData name="Fowlks, Merrick" userId="0b716dad-4287-481a-b885-81ba86dde433" providerId="ADAL" clId="{BC905D7F-7FD7-4E56-8467-B83526F13666}" dt="2023-07-18T20:32:52.156" v="75" actId="47"/>
        <pc:sldMkLst>
          <pc:docMk/>
          <pc:sldMk cId="3917475720" sldId="287"/>
        </pc:sldMkLst>
      </pc:sldChg>
      <pc:sldChg chg="modSp mod">
        <pc:chgData name="Fowlks, Merrick" userId="0b716dad-4287-481a-b885-81ba86dde433" providerId="ADAL" clId="{BC905D7F-7FD7-4E56-8467-B83526F13666}" dt="2023-07-26T17:22:05.805" v="174" actId="20577"/>
        <pc:sldMkLst>
          <pc:docMk/>
          <pc:sldMk cId="1571598438" sldId="290"/>
        </pc:sldMkLst>
        <pc:spChg chg="mod">
          <ac:chgData name="Fowlks, Merrick" userId="0b716dad-4287-481a-b885-81ba86dde433" providerId="ADAL" clId="{BC905D7F-7FD7-4E56-8467-B83526F13666}" dt="2023-07-26T17:22:05.805" v="174" actId="20577"/>
          <ac:spMkLst>
            <pc:docMk/>
            <pc:sldMk cId="1571598438" sldId="290"/>
            <ac:spMk id="3" creationId="{9FF07C9F-D27A-F426-1070-700AA909B17B}"/>
          </ac:spMkLst>
        </pc:spChg>
        <pc:spChg chg="mod">
          <ac:chgData name="Fowlks, Merrick" userId="0b716dad-4287-481a-b885-81ba86dde433" providerId="ADAL" clId="{BC905D7F-7FD7-4E56-8467-B83526F13666}" dt="2023-07-19T15:32:36.080" v="121" actId="20577"/>
          <ac:spMkLst>
            <pc:docMk/>
            <pc:sldMk cId="1571598438" sldId="290"/>
            <ac:spMk id="29" creationId="{8E67ACB9-1974-C542-410C-A0CCE043038B}"/>
          </ac:spMkLst>
        </pc:spChg>
      </pc:sldChg>
      <pc:sldChg chg="modSp mod">
        <pc:chgData name="Fowlks, Merrick" userId="0b716dad-4287-481a-b885-81ba86dde433" providerId="ADAL" clId="{BC905D7F-7FD7-4E56-8467-B83526F13666}" dt="2023-07-19T15:33:25.024" v="144" actId="20577"/>
        <pc:sldMkLst>
          <pc:docMk/>
          <pc:sldMk cId="1119702824" sldId="291"/>
        </pc:sldMkLst>
        <pc:spChg chg="mod">
          <ac:chgData name="Fowlks, Merrick" userId="0b716dad-4287-481a-b885-81ba86dde433" providerId="ADAL" clId="{BC905D7F-7FD7-4E56-8467-B83526F13666}" dt="2023-07-19T15:33:25.024" v="144" actId="20577"/>
          <ac:spMkLst>
            <pc:docMk/>
            <pc:sldMk cId="1119702824" sldId="291"/>
            <ac:spMk id="21" creationId="{D2A55F17-4D7F-4CD8-8DB1-A1057D9B9CB8}"/>
          </ac:spMkLst>
        </pc:spChg>
      </pc:sldChg>
      <pc:sldChg chg="modSp mod modNotesTx">
        <pc:chgData name="Fowlks, Merrick" userId="0b716dad-4287-481a-b885-81ba86dde433" providerId="ADAL" clId="{BC905D7F-7FD7-4E56-8467-B83526F13666}" dt="2023-07-19T15:34:51.841" v="150" actId="255"/>
        <pc:sldMkLst>
          <pc:docMk/>
          <pc:sldMk cId="2097851972" sldId="294"/>
        </pc:sldMkLst>
        <pc:spChg chg="mod">
          <ac:chgData name="Fowlks, Merrick" userId="0b716dad-4287-481a-b885-81ba86dde433" providerId="ADAL" clId="{BC905D7F-7FD7-4E56-8467-B83526F13666}" dt="2023-07-19T15:34:51.841" v="150" actId="255"/>
          <ac:spMkLst>
            <pc:docMk/>
            <pc:sldMk cId="2097851972" sldId="294"/>
            <ac:spMk id="21" creationId="{D2A55F17-4D7F-4CD8-8DB1-A1057D9B9CB8}"/>
          </ac:spMkLst>
        </pc:spChg>
      </pc:sldChg>
      <pc:sldChg chg="modSp mod">
        <pc:chgData name="Fowlks, Merrick" userId="0b716dad-4287-481a-b885-81ba86dde433" providerId="ADAL" clId="{BC905D7F-7FD7-4E56-8467-B83526F13666}" dt="2023-07-19T15:34:02.942" v="145" actId="20577"/>
        <pc:sldMkLst>
          <pc:docMk/>
          <pc:sldMk cId="1382810162" sldId="301"/>
        </pc:sldMkLst>
        <pc:spChg chg="mod">
          <ac:chgData name="Fowlks, Merrick" userId="0b716dad-4287-481a-b885-81ba86dde433" providerId="ADAL" clId="{BC905D7F-7FD7-4E56-8467-B83526F13666}" dt="2023-07-19T15:34:02.942" v="145" actId="20577"/>
          <ac:spMkLst>
            <pc:docMk/>
            <pc:sldMk cId="1382810162" sldId="301"/>
            <ac:spMk id="21" creationId="{D2A55F17-4D7F-4CD8-8DB1-A1057D9B9CB8}"/>
          </ac:spMkLst>
        </pc:spChg>
      </pc:sldChg>
      <pc:sldChg chg="addSp delSp modSp add mod ord">
        <pc:chgData name="Fowlks, Merrick" userId="0b716dad-4287-481a-b885-81ba86dde433" providerId="ADAL" clId="{BC905D7F-7FD7-4E56-8467-B83526F13666}" dt="2023-07-18T20:37:20.038" v="112" actId="1076"/>
        <pc:sldMkLst>
          <pc:docMk/>
          <pc:sldMk cId="1507422236" sldId="302"/>
        </pc:sldMkLst>
        <pc:spChg chg="mod ord">
          <ac:chgData name="Fowlks, Merrick" userId="0b716dad-4287-481a-b885-81ba86dde433" providerId="ADAL" clId="{BC905D7F-7FD7-4E56-8467-B83526F13666}" dt="2023-07-18T20:32:30.432" v="64" actId="1076"/>
          <ac:spMkLst>
            <pc:docMk/>
            <pc:sldMk cId="1507422236" sldId="302"/>
            <ac:spMk id="18" creationId="{72E751C1-2E16-19C9-D283-1C7CF36AEDB9}"/>
          </ac:spMkLst>
        </pc:spChg>
        <pc:picChg chg="add mod">
          <ac:chgData name="Fowlks, Merrick" userId="0b716dad-4287-481a-b885-81ba86dde433" providerId="ADAL" clId="{BC905D7F-7FD7-4E56-8467-B83526F13666}" dt="2023-07-18T20:37:20.038" v="112" actId="1076"/>
          <ac:picMkLst>
            <pc:docMk/>
            <pc:sldMk cId="1507422236" sldId="302"/>
            <ac:picMk id="3" creationId="{E586807D-6050-0862-990C-13AE4EFDE752}"/>
          </ac:picMkLst>
        </pc:picChg>
        <pc:picChg chg="del">
          <ac:chgData name="Fowlks, Merrick" userId="0b716dad-4287-481a-b885-81ba86dde433" providerId="ADAL" clId="{BC905D7F-7FD7-4E56-8467-B83526F13666}" dt="2023-07-18T20:31:07.290" v="40" actId="478"/>
          <ac:picMkLst>
            <pc:docMk/>
            <pc:sldMk cId="1507422236" sldId="302"/>
            <ac:picMk id="6" creationId="{BB1459F2-E218-1B71-D06B-78CFBF5C81D8}"/>
          </ac:picMkLst>
        </pc:picChg>
      </pc:sldChg>
      <pc:sldChg chg="addSp delSp modSp add mod">
        <pc:chgData name="Fowlks, Merrick" userId="0b716dad-4287-481a-b885-81ba86dde433" providerId="ADAL" clId="{BC905D7F-7FD7-4E56-8467-B83526F13666}" dt="2023-07-18T20:34:28.647" v="106" actId="1076"/>
        <pc:sldMkLst>
          <pc:docMk/>
          <pc:sldMk cId="3728304875" sldId="303"/>
        </pc:sldMkLst>
        <pc:spChg chg="mod">
          <ac:chgData name="Fowlks, Merrick" userId="0b716dad-4287-481a-b885-81ba86dde433" providerId="ADAL" clId="{BC905D7F-7FD7-4E56-8467-B83526F13666}" dt="2023-07-18T20:34:13.839" v="100" actId="1076"/>
          <ac:spMkLst>
            <pc:docMk/>
            <pc:sldMk cId="3728304875" sldId="303"/>
            <ac:spMk id="5" creationId="{A15DB2FE-16F4-5AC6-00D2-67618F04A417}"/>
          </ac:spMkLst>
        </pc:spChg>
        <pc:picChg chg="del">
          <ac:chgData name="Fowlks, Merrick" userId="0b716dad-4287-481a-b885-81ba86dde433" providerId="ADAL" clId="{BC905D7F-7FD7-4E56-8467-B83526F13666}" dt="2023-07-18T20:33:32.390" v="83" actId="478"/>
          <ac:picMkLst>
            <pc:docMk/>
            <pc:sldMk cId="3728304875" sldId="303"/>
            <ac:picMk id="3" creationId="{8DD97D66-AC41-CDB4-3565-1492A7EE236B}"/>
          </ac:picMkLst>
        </pc:picChg>
        <pc:picChg chg="add mod modCrop">
          <ac:chgData name="Fowlks, Merrick" userId="0b716dad-4287-481a-b885-81ba86dde433" providerId="ADAL" clId="{BC905D7F-7FD7-4E56-8467-B83526F13666}" dt="2023-07-18T20:34:28.647" v="106" actId="1076"/>
          <ac:picMkLst>
            <pc:docMk/>
            <pc:sldMk cId="3728304875" sldId="303"/>
            <ac:picMk id="4" creationId="{3E849274-A6D5-9F02-B644-3DE2FAED919D}"/>
          </ac:picMkLst>
        </pc:picChg>
      </pc:sldChg>
      <pc:sldChg chg="add del ord">
        <pc:chgData name="Fowlks, Merrick" userId="0b716dad-4287-481a-b885-81ba86dde433" providerId="ADAL" clId="{BC905D7F-7FD7-4E56-8467-B83526F13666}" dt="2023-07-19T15:36:15.151" v="159"/>
        <pc:sldMkLst>
          <pc:docMk/>
          <pc:sldMk cId="523145000"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4C824-F32D-3B4D-B3DA-297861B26D7B}"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39F8A-C149-4742-A3A0-DB2E4A1C4AFE}" type="slidenum">
              <a:rPr lang="en-US" smtClean="0"/>
              <a:t>‹#›</a:t>
            </a:fld>
            <a:endParaRPr lang="en-US"/>
          </a:p>
        </p:txBody>
      </p:sp>
    </p:spTree>
    <p:extLst>
      <p:ext uri="{BB962C8B-B14F-4D97-AF65-F5344CB8AC3E}">
        <p14:creationId xmlns:p14="http://schemas.microsoft.com/office/powerpoint/2010/main" val="414084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Thing?</a:t>
            </a:r>
          </a:p>
        </p:txBody>
      </p:sp>
      <p:sp>
        <p:nvSpPr>
          <p:cNvPr id="4" name="Slide Number Placeholder 3"/>
          <p:cNvSpPr>
            <a:spLocks noGrp="1"/>
          </p:cNvSpPr>
          <p:nvPr>
            <p:ph type="sldNum" sz="quarter" idx="5"/>
          </p:nvPr>
        </p:nvSpPr>
        <p:spPr/>
        <p:txBody>
          <a:bodyPr/>
          <a:lstStyle/>
          <a:p>
            <a:fld id="{05939F8A-C149-4742-A3A0-DB2E4A1C4AFE}" type="slidenum">
              <a:rPr lang="en-US" smtClean="0"/>
              <a:t>1</a:t>
            </a:fld>
            <a:endParaRPr lang="en-US"/>
          </a:p>
        </p:txBody>
      </p:sp>
    </p:spTree>
    <p:extLst>
      <p:ext uri="{BB962C8B-B14F-4D97-AF65-F5344CB8AC3E}">
        <p14:creationId xmlns:p14="http://schemas.microsoft.com/office/powerpoint/2010/main" val="3284804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24</a:t>
            </a:fld>
            <a:endParaRPr lang="en-US"/>
          </a:p>
        </p:txBody>
      </p:sp>
    </p:spTree>
    <p:extLst>
      <p:ext uri="{BB962C8B-B14F-4D97-AF65-F5344CB8AC3E}">
        <p14:creationId xmlns:p14="http://schemas.microsoft.com/office/powerpoint/2010/main" val="57264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Right click image, select ‘Change Image’ to add new photo.</a:t>
            </a:r>
          </a:p>
        </p:txBody>
      </p:sp>
      <p:sp>
        <p:nvSpPr>
          <p:cNvPr id="4" name="Slide Number Placeholder 3"/>
          <p:cNvSpPr>
            <a:spLocks noGrp="1"/>
          </p:cNvSpPr>
          <p:nvPr>
            <p:ph type="sldNum" sz="quarter" idx="5"/>
          </p:nvPr>
        </p:nvSpPr>
        <p:spPr/>
        <p:txBody>
          <a:bodyPr/>
          <a:lstStyle/>
          <a:p>
            <a:fld id="{05939F8A-C149-4742-A3A0-DB2E4A1C4AFE}" type="slidenum">
              <a:rPr lang="en-US" smtClean="0"/>
              <a:t>25</a:t>
            </a:fld>
            <a:endParaRPr lang="en-US"/>
          </a:p>
        </p:txBody>
      </p:sp>
    </p:spTree>
    <p:extLst>
      <p:ext uri="{BB962C8B-B14F-4D97-AF65-F5344CB8AC3E}">
        <p14:creationId xmlns:p14="http://schemas.microsoft.com/office/powerpoint/2010/main" val="1266430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27</a:t>
            </a:fld>
            <a:endParaRPr lang="en-US"/>
          </a:p>
        </p:txBody>
      </p:sp>
    </p:spTree>
    <p:extLst>
      <p:ext uri="{BB962C8B-B14F-4D97-AF65-F5344CB8AC3E}">
        <p14:creationId xmlns:p14="http://schemas.microsoft.com/office/powerpoint/2010/main" val="191159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28</a:t>
            </a:fld>
            <a:endParaRPr lang="en-US"/>
          </a:p>
        </p:txBody>
      </p:sp>
    </p:spTree>
    <p:extLst>
      <p:ext uri="{BB962C8B-B14F-4D97-AF65-F5344CB8AC3E}">
        <p14:creationId xmlns:p14="http://schemas.microsoft.com/office/powerpoint/2010/main" val="3702746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29</a:t>
            </a:fld>
            <a:endParaRPr lang="en-US"/>
          </a:p>
        </p:txBody>
      </p:sp>
    </p:spTree>
    <p:extLst>
      <p:ext uri="{BB962C8B-B14F-4D97-AF65-F5344CB8AC3E}">
        <p14:creationId xmlns:p14="http://schemas.microsoft.com/office/powerpoint/2010/main" val="376471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30</a:t>
            </a:fld>
            <a:endParaRPr lang="en-US"/>
          </a:p>
        </p:txBody>
      </p:sp>
    </p:spTree>
    <p:extLst>
      <p:ext uri="{BB962C8B-B14F-4D97-AF65-F5344CB8AC3E}">
        <p14:creationId xmlns:p14="http://schemas.microsoft.com/office/powerpoint/2010/main" val="207088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31</a:t>
            </a:fld>
            <a:endParaRPr lang="en-US"/>
          </a:p>
        </p:txBody>
      </p:sp>
    </p:spTree>
    <p:extLst>
      <p:ext uri="{BB962C8B-B14F-4D97-AF65-F5344CB8AC3E}">
        <p14:creationId xmlns:p14="http://schemas.microsoft.com/office/powerpoint/2010/main" val="229086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32</a:t>
            </a:fld>
            <a:endParaRPr lang="en-US"/>
          </a:p>
        </p:txBody>
      </p:sp>
    </p:spTree>
    <p:extLst>
      <p:ext uri="{BB962C8B-B14F-4D97-AF65-F5344CB8AC3E}">
        <p14:creationId xmlns:p14="http://schemas.microsoft.com/office/powerpoint/2010/main" val="337537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a:t>
            </a:fld>
            <a:endParaRPr lang="en-US"/>
          </a:p>
        </p:txBody>
      </p:sp>
    </p:spTree>
    <p:extLst>
      <p:ext uri="{BB962C8B-B14F-4D97-AF65-F5344CB8AC3E}">
        <p14:creationId xmlns:p14="http://schemas.microsoft.com/office/powerpoint/2010/main" val="97303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3</a:t>
            </a:fld>
            <a:endParaRPr lang="en-US"/>
          </a:p>
        </p:txBody>
      </p:sp>
    </p:spTree>
    <p:extLst>
      <p:ext uri="{BB962C8B-B14F-4D97-AF65-F5344CB8AC3E}">
        <p14:creationId xmlns:p14="http://schemas.microsoft.com/office/powerpoint/2010/main" val="374161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Inductive Coding</a:t>
            </a:r>
          </a:p>
          <a:p>
            <a:pPr marL="971550" marR="0" lvl="1" indent="-5143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it-IT" dirty="0"/>
              <a:t>Turning qualitative data into quantitative</a:t>
            </a:r>
          </a:p>
          <a:p>
            <a:pPr marL="971550" marR="0" lvl="1" indent="-5143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0" i="0" dirty="0">
                <a:solidFill>
                  <a:srgbClr val="4D5156"/>
                </a:solidFill>
                <a:effectLst/>
                <a:latin typeface="Google Sans"/>
              </a:rPr>
              <a:t>Inductive coding is </a:t>
            </a:r>
            <a:r>
              <a:rPr lang="en-US" sz="1200" b="0" i="0" dirty="0">
                <a:solidFill>
                  <a:srgbClr val="040C28"/>
                </a:solidFill>
                <a:effectLst/>
                <a:latin typeface="Google Sans"/>
              </a:rPr>
              <a:t>a data analysis process that involves reading and interpreting raw contextual data to develop themes, concepts, or a process model via interpretations based on data</a:t>
            </a:r>
            <a:r>
              <a:rPr lang="en-US" sz="1200" b="0" i="0" dirty="0">
                <a:solidFill>
                  <a:srgbClr val="4D5156"/>
                </a:solidFill>
                <a:effectLst/>
                <a:latin typeface="Google Sans"/>
              </a:rPr>
              <a:t>.</a:t>
            </a:r>
            <a:endParaRPr lang="en-US" dirty="0"/>
          </a:p>
          <a:p>
            <a:pPr marL="514350" indent="-514350">
              <a:buFont typeface="+mj-lt"/>
              <a:buAutoNum type="arabicPeriod"/>
            </a:pPr>
            <a:endParaRPr lang="en-US" dirty="0"/>
          </a:p>
          <a:p>
            <a:pPr marL="514350" indent="-514350">
              <a:buFont typeface="+mj-lt"/>
              <a:buAutoNum type="arabicPeriod"/>
            </a:pPr>
            <a:r>
              <a:rPr lang="en-US" dirty="0"/>
              <a:t>Thematic Analysis Program</a:t>
            </a: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40C28"/>
                </a:solidFill>
                <a:effectLst/>
                <a:latin typeface="Google Sans"/>
              </a:rPr>
              <a:t>NVivo gives you ways to get a broad feel for what themes are in the data and it also lets you drill down into the material for deeper analysis</a:t>
            </a:r>
            <a:r>
              <a:rPr lang="en-US" sz="1200" b="0" i="0" dirty="0">
                <a:solidFill>
                  <a:srgbClr val="4D5156"/>
                </a:solidFill>
                <a:effectLst/>
                <a:latin typeface="Google Sans"/>
              </a:rPr>
              <a:t>.</a:t>
            </a: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4D5156"/>
                </a:solidFill>
                <a:effectLst/>
                <a:latin typeface="Google Sans"/>
              </a:rPr>
              <a:t>Uses Machine Learning</a:t>
            </a:r>
            <a:endParaRPr lang="en-US" dirty="0"/>
          </a:p>
          <a:p>
            <a:pPr marL="514350" indent="-514350">
              <a:buFont typeface="+mj-lt"/>
              <a:buAutoNum type="arabicPeriod"/>
            </a:pPr>
            <a:endParaRPr lang="en-US" dirty="0"/>
          </a:p>
          <a:p>
            <a:pPr marL="514350" indent="-514350">
              <a:buFont typeface="+mj-lt"/>
              <a:buAutoNum type="arabicPeriod"/>
            </a:pPr>
            <a:r>
              <a:rPr lang="en-US" dirty="0"/>
              <a:t>Utilized the Analysis to Create Main Themes per Dimension</a:t>
            </a:r>
          </a:p>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15</a:t>
            </a:fld>
            <a:endParaRPr lang="en-US"/>
          </a:p>
        </p:txBody>
      </p:sp>
    </p:spTree>
    <p:extLst>
      <p:ext uri="{BB962C8B-B14F-4D97-AF65-F5344CB8AC3E}">
        <p14:creationId xmlns:p14="http://schemas.microsoft.com/office/powerpoint/2010/main" val="318141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19</a:t>
            </a:fld>
            <a:endParaRPr lang="en-US"/>
          </a:p>
        </p:txBody>
      </p:sp>
    </p:spTree>
    <p:extLst>
      <p:ext uri="{BB962C8B-B14F-4D97-AF65-F5344CB8AC3E}">
        <p14:creationId xmlns:p14="http://schemas.microsoft.com/office/powerpoint/2010/main" val="345124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20</a:t>
            </a:fld>
            <a:endParaRPr lang="en-US"/>
          </a:p>
        </p:txBody>
      </p:sp>
    </p:spTree>
    <p:extLst>
      <p:ext uri="{BB962C8B-B14F-4D97-AF65-F5344CB8AC3E}">
        <p14:creationId xmlns:p14="http://schemas.microsoft.com/office/powerpoint/2010/main" val="113510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sz="2400" b="1" dirty="0"/>
              <a:t>Make data-driven decisions and predict what happens next</a:t>
            </a:r>
          </a:p>
          <a:p>
            <a:pPr lvl="1"/>
            <a:r>
              <a:rPr lang="en-US" sz="2000" dirty="0"/>
              <a:t>With Stats </a:t>
            </a:r>
            <a:r>
              <a:rPr lang="en-US" sz="2000" dirty="0" err="1"/>
              <a:t>iQ</a:t>
            </a:r>
            <a:r>
              <a:rPr lang="en-US" sz="2000" dirty="0"/>
              <a:t>, you can uncover meaning in data, hidden trends and produce predictive models (e.g. models that can predict what would affect customer satisfaction). Stats </a:t>
            </a:r>
            <a:r>
              <a:rPr lang="en-US" sz="2000" dirty="0" err="1"/>
              <a:t>iQ</a:t>
            </a:r>
            <a:r>
              <a:rPr lang="en-US" sz="2000" dirty="0"/>
              <a:t> automatically runs the right statistical tests based on what you want to achieve and then translates the results into simple language that anyone can put into action.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t>Benefits of Topic Modeling</a:t>
            </a:r>
            <a:endParaRPr lang="en-US" b="1" i="0" dirty="0">
              <a:solidFill>
                <a:srgbClr val="000000"/>
              </a:solidFill>
              <a:effectLst/>
              <a:latin typeface="benton-sans"/>
            </a:endParaRPr>
          </a:p>
          <a:p>
            <a:pPr marL="171450" indent="-171450" algn="l">
              <a:buFont typeface="Arial" panose="020B0604020202020204" pitchFamily="34" charset="0"/>
              <a:buChar char="•"/>
            </a:pPr>
            <a:r>
              <a:rPr lang="en-US" b="1" i="0" dirty="0">
                <a:solidFill>
                  <a:srgbClr val="000000"/>
                </a:solidFill>
                <a:effectLst/>
                <a:latin typeface="benton-sans"/>
              </a:rPr>
              <a:t>Mine relevant information at scale</a:t>
            </a:r>
          </a:p>
          <a:p>
            <a:pPr marL="628650" lvl="1" indent="-171450" algn="l">
              <a:buFont typeface="Arial" panose="020B0604020202020204" pitchFamily="34" charset="0"/>
              <a:buChar char="•"/>
            </a:pPr>
            <a:r>
              <a:rPr lang="en-US" b="0" i="0" dirty="0">
                <a:solidFill>
                  <a:srgbClr val="000000"/>
                </a:solidFill>
                <a:effectLst/>
                <a:latin typeface="benton-sans"/>
              </a:rPr>
              <a:t>Rather than sift through a large database of information — from social media posts to customer service emails — you can automate the text mining process using topic modeling algorithms. It’s fast, accurate and scalable, meaning you can evaluate as much data as you want.</a:t>
            </a:r>
          </a:p>
          <a:p>
            <a:pPr marL="171450" indent="-171450" algn="l">
              <a:buFont typeface="Arial" panose="020B0604020202020204" pitchFamily="34" charset="0"/>
              <a:buChar char="•"/>
            </a:pPr>
            <a:r>
              <a:rPr lang="en-US" b="1" i="0" dirty="0">
                <a:solidFill>
                  <a:srgbClr val="000000"/>
                </a:solidFill>
                <a:effectLst/>
                <a:latin typeface="benton-sans"/>
              </a:rPr>
              <a:t>Real-time analysis</a:t>
            </a:r>
          </a:p>
          <a:p>
            <a:pPr marL="628650" lvl="1" indent="-171450" algn="l">
              <a:buFont typeface="Arial" panose="020B0604020202020204" pitchFamily="34" charset="0"/>
              <a:buChar char="•"/>
            </a:pPr>
            <a:r>
              <a:rPr lang="en-US" b="0" i="0" dirty="0">
                <a:solidFill>
                  <a:srgbClr val="000000"/>
                </a:solidFill>
                <a:effectLst/>
                <a:latin typeface="benton-sans"/>
              </a:rPr>
              <a:t>By combining topic modeling with other types of NLP, such as sentiment analysis, you can close gaps across your touchpoints to get a complete picture of the user experience. More importantly, because the whole process is automated, you can turn insight into action whenever, wherever.</a:t>
            </a:r>
          </a:p>
          <a:p>
            <a:pPr marL="171450" indent="-171450" algn="l">
              <a:buFont typeface="Arial" panose="020B0604020202020204" pitchFamily="34" charset="0"/>
              <a:buChar char="•"/>
            </a:pPr>
            <a:r>
              <a:rPr lang="en-US" b="1" i="0" dirty="0">
                <a:solidFill>
                  <a:srgbClr val="000000"/>
                </a:solidFill>
                <a:effectLst/>
                <a:latin typeface="benton-sans"/>
              </a:rPr>
              <a:t>Consistent understanding of data</a:t>
            </a:r>
          </a:p>
          <a:p>
            <a:pPr marL="628650" lvl="1" indent="-171450" algn="l">
              <a:buFont typeface="Arial" panose="020B0604020202020204" pitchFamily="34" charset="0"/>
              <a:buChar char="•"/>
            </a:pPr>
            <a:r>
              <a:rPr lang="en-US" b="0" i="0" dirty="0">
                <a:solidFill>
                  <a:srgbClr val="000000"/>
                </a:solidFill>
                <a:effectLst/>
                <a:latin typeface="benton-sans"/>
              </a:rPr>
              <a:t>As you can extract meaning from your data at scale, you can understand interactions across every touchpoint, from surveys to customer feedback, and use that insight to create better experiences.</a:t>
            </a:r>
          </a:p>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21</a:t>
            </a:fld>
            <a:endParaRPr lang="en-US"/>
          </a:p>
        </p:txBody>
      </p:sp>
    </p:spTree>
    <p:extLst>
      <p:ext uri="{BB962C8B-B14F-4D97-AF65-F5344CB8AC3E}">
        <p14:creationId xmlns:p14="http://schemas.microsoft.com/office/powerpoint/2010/main" val="128621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22</a:t>
            </a:fld>
            <a:endParaRPr lang="en-US"/>
          </a:p>
        </p:txBody>
      </p:sp>
    </p:spTree>
    <p:extLst>
      <p:ext uri="{BB962C8B-B14F-4D97-AF65-F5344CB8AC3E}">
        <p14:creationId xmlns:p14="http://schemas.microsoft.com/office/powerpoint/2010/main" val="93667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39F8A-C149-4742-A3A0-DB2E4A1C4AFE}" type="slidenum">
              <a:rPr lang="en-US" smtClean="0"/>
              <a:t>23</a:t>
            </a:fld>
            <a:endParaRPr lang="en-US"/>
          </a:p>
        </p:txBody>
      </p:sp>
    </p:spTree>
    <p:extLst>
      <p:ext uri="{BB962C8B-B14F-4D97-AF65-F5344CB8AC3E}">
        <p14:creationId xmlns:p14="http://schemas.microsoft.com/office/powerpoint/2010/main" val="1821021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2325" y="561900"/>
            <a:ext cx="8437939" cy="3099859"/>
          </a:xfrm>
        </p:spPr>
        <p:txBody>
          <a:bodyPr anchor="ctr">
            <a:noAutofit/>
          </a:bodyPr>
          <a:lstStyle>
            <a:lvl1pPr algn="l">
              <a:defRPr sz="54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sp>
        <p:nvSpPr>
          <p:cNvPr id="6" name="Slide Number Placeholder 5"/>
          <p:cNvSpPr>
            <a:spLocks noGrp="1"/>
          </p:cNvSpPr>
          <p:nvPr>
            <p:ph type="sldNum" sz="quarter" idx="12"/>
          </p:nvPr>
        </p:nvSpPr>
        <p:spPr/>
        <p:txBody>
          <a:bodyPr/>
          <a:lstStyle/>
          <a:p>
            <a:fld id="{42C2F5BD-4A05-FA43-8465-CAAD0FE1FC38}" type="slidenum">
              <a:rPr lang="en-US" smtClean="0"/>
              <a:t>‹#›</a:t>
            </a:fld>
            <a:endParaRPr lang="en-US"/>
          </a:p>
        </p:txBody>
      </p:sp>
      <p:pic>
        <p:nvPicPr>
          <p:cNvPr id="7" name="Picture 6">
            <a:extLst>
              <a:ext uri="{FF2B5EF4-FFF2-40B4-BE49-F238E27FC236}">
                <a16:creationId xmlns:a16="http://schemas.microsoft.com/office/drawing/2014/main" id="{9FC27468-0370-4951-882D-7A693FB0C426}"/>
              </a:ext>
            </a:extLst>
          </p:cNvPr>
          <p:cNvPicPr>
            <a:picLocks noChangeAspect="1"/>
          </p:cNvPicPr>
          <p:nvPr userDrawn="1"/>
        </p:nvPicPr>
        <p:blipFill>
          <a:blip r:embed="rId2"/>
          <a:stretch>
            <a:fillRect/>
          </a:stretch>
        </p:blipFill>
        <p:spPr>
          <a:xfrm>
            <a:off x="4363546" y="2111830"/>
            <a:ext cx="7828455" cy="4746171"/>
          </a:xfrm>
          <a:prstGeom prst="rect">
            <a:avLst/>
          </a:prstGeom>
        </p:spPr>
      </p:pic>
      <p:pic>
        <p:nvPicPr>
          <p:cNvPr id="9" name="Picture 8">
            <a:extLst>
              <a:ext uri="{FF2B5EF4-FFF2-40B4-BE49-F238E27FC236}">
                <a16:creationId xmlns:a16="http://schemas.microsoft.com/office/drawing/2014/main" id="{61C3B032-8C7C-6ED1-C704-EB0CC776104C}"/>
              </a:ext>
            </a:extLst>
          </p:cNvPr>
          <p:cNvPicPr>
            <a:picLocks noChangeAspect="1"/>
          </p:cNvPicPr>
          <p:nvPr userDrawn="1"/>
        </p:nvPicPr>
        <p:blipFill>
          <a:blip r:embed="rId3" cstate="print">
            <a:extLst>
              <a:ext uri="{28A0092B-C50C-407E-A947-70E740481C1C}">
                <a14:useLocalDpi xmlns:a14="http://schemas.microsoft.com/office/drawing/2010/main"/>
              </a:ext>
            </a:extLst>
          </a:blip>
          <a:stretch/>
        </p:blipFill>
        <p:spPr>
          <a:xfrm>
            <a:off x="10440690" y="5849471"/>
            <a:ext cx="1322246" cy="686649"/>
          </a:xfrm>
          <a:prstGeom prst="rect">
            <a:avLst/>
          </a:prstGeom>
        </p:spPr>
      </p:pic>
    </p:spTree>
    <p:extLst>
      <p:ext uri="{BB962C8B-B14F-4D97-AF65-F5344CB8AC3E}">
        <p14:creationId xmlns:p14="http://schemas.microsoft.com/office/powerpoint/2010/main" val="331969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3D1695-4294-898E-FC51-1DAAA6F842B3}"/>
              </a:ext>
            </a:extLst>
          </p:cNvPr>
          <p:cNvSpPr>
            <a:spLocks noGrp="1"/>
          </p:cNvSpPr>
          <p:nvPr>
            <p:ph sz="quarter" idx="13" hasCustomPrompt="1"/>
          </p:nvPr>
        </p:nvSpPr>
        <p:spPr>
          <a:xfrm>
            <a:off x="0" y="0"/>
            <a:ext cx="12192000" cy="6858000"/>
          </a:xfrm>
        </p:spPr>
        <p:txBody>
          <a:bodyPr/>
          <a:lstStyle>
            <a:lvl1pPr>
              <a:defRPr/>
            </a:lvl1pPr>
          </a:lstStyle>
          <a:p>
            <a:pPr lvl="0"/>
            <a:r>
              <a:rPr lang="en-US" dirty="0"/>
              <a:t>Click to add image</a:t>
            </a:r>
          </a:p>
        </p:txBody>
      </p:sp>
      <p:sp>
        <p:nvSpPr>
          <p:cNvPr id="2" name="Title 1"/>
          <p:cNvSpPr>
            <a:spLocks noGrp="1"/>
          </p:cNvSpPr>
          <p:nvPr>
            <p:ph type="ctrTitle" hasCustomPrompt="1"/>
          </p:nvPr>
        </p:nvSpPr>
        <p:spPr>
          <a:xfrm>
            <a:off x="822325" y="561900"/>
            <a:ext cx="8437939" cy="3099859"/>
          </a:xfrm>
        </p:spPr>
        <p:txBody>
          <a:bodyPr anchor="ctr">
            <a:noAutofit/>
          </a:bodyPr>
          <a:lstStyle>
            <a:lvl1pPr algn="l">
              <a:defRPr sz="54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sp>
        <p:nvSpPr>
          <p:cNvPr id="6" name="Slide Number Placeholder 5"/>
          <p:cNvSpPr>
            <a:spLocks noGrp="1"/>
          </p:cNvSpPr>
          <p:nvPr>
            <p:ph type="sldNum" sz="quarter" idx="12"/>
          </p:nvPr>
        </p:nvSpPr>
        <p:spPr/>
        <p:txBody>
          <a:bodyPr/>
          <a:lstStyle/>
          <a:p>
            <a:fld id="{42C2F5BD-4A05-FA43-8465-CAAD0FE1FC38}" type="slidenum">
              <a:rPr lang="en-US" smtClean="0"/>
              <a:t>‹#›</a:t>
            </a:fld>
            <a:endParaRPr lang="en-US"/>
          </a:p>
        </p:txBody>
      </p:sp>
      <p:pic>
        <p:nvPicPr>
          <p:cNvPr id="7" name="Picture 6">
            <a:extLst>
              <a:ext uri="{FF2B5EF4-FFF2-40B4-BE49-F238E27FC236}">
                <a16:creationId xmlns:a16="http://schemas.microsoft.com/office/drawing/2014/main" id="{9FC27468-0370-4951-882D-7A693FB0C426}"/>
              </a:ext>
            </a:extLst>
          </p:cNvPr>
          <p:cNvPicPr>
            <a:picLocks noChangeAspect="1"/>
          </p:cNvPicPr>
          <p:nvPr userDrawn="1"/>
        </p:nvPicPr>
        <p:blipFill>
          <a:blip r:embed="rId2"/>
          <a:stretch>
            <a:fillRect/>
          </a:stretch>
        </p:blipFill>
        <p:spPr>
          <a:xfrm>
            <a:off x="4363546" y="2111830"/>
            <a:ext cx="7828455" cy="4746171"/>
          </a:xfrm>
          <a:prstGeom prst="rect">
            <a:avLst/>
          </a:prstGeom>
        </p:spPr>
      </p:pic>
      <p:pic>
        <p:nvPicPr>
          <p:cNvPr id="9" name="Picture 8">
            <a:extLst>
              <a:ext uri="{FF2B5EF4-FFF2-40B4-BE49-F238E27FC236}">
                <a16:creationId xmlns:a16="http://schemas.microsoft.com/office/drawing/2014/main" id="{50314D7C-31F1-E6C1-2906-2920E94816C9}"/>
              </a:ext>
            </a:extLst>
          </p:cNvPr>
          <p:cNvPicPr>
            <a:picLocks noChangeAspect="1"/>
          </p:cNvPicPr>
          <p:nvPr userDrawn="1"/>
        </p:nvPicPr>
        <p:blipFill>
          <a:blip r:embed="rId3" cstate="print">
            <a:extLst>
              <a:ext uri="{28A0092B-C50C-407E-A947-70E740481C1C}">
                <a14:useLocalDpi xmlns:a14="http://schemas.microsoft.com/office/drawing/2010/main"/>
              </a:ext>
            </a:extLst>
          </a:blip>
          <a:stretch/>
        </p:blipFill>
        <p:spPr>
          <a:xfrm>
            <a:off x="10440690" y="5849471"/>
            <a:ext cx="1322246" cy="686649"/>
          </a:xfrm>
          <a:prstGeom prst="rect">
            <a:avLst/>
          </a:prstGeom>
        </p:spPr>
      </p:pic>
    </p:spTree>
    <p:extLst>
      <p:ext uri="{BB962C8B-B14F-4D97-AF65-F5344CB8AC3E}">
        <p14:creationId xmlns:p14="http://schemas.microsoft.com/office/powerpoint/2010/main" val="280224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9441"/>
            <a:ext cx="10363200" cy="668263"/>
          </a:xfrm>
        </p:spPr>
        <p:txBody>
          <a:bodyPr anchor="ctr">
            <a:noAutofit/>
          </a:bodyPr>
          <a:lstStyle>
            <a:lvl1pPr algn="l">
              <a:defRPr sz="40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pic>
        <p:nvPicPr>
          <p:cNvPr id="9" name="Picture 8">
            <a:extLst>
              <a:ext uri="{FF2B5EF4-FFF2-40B4-BE49-F238E27FC236}">
                <a16:creationId xmlns:a16="http://schemas.microsoft.com/office/drawing/2014/main" id="{A336F8D5-0F78-488F-ABDB-3BEB1B49F214}"/>
              </a:ext>
            </a:extLst>
          </p:cNvPr>
          <p:cNvPicPr>
            <a:picLocks noChangeAspect="1"/>
          </p:cNvPicPr>
          <p:nvPr userDrawn="1"/>
        </p:nvPicPr>
        <p:blipFill>
          <a:blip r:embed="rId2">
            <a:alphaModFix amt="50000"/>
          </a:blip>
          <a:stretch>
            <a:fillRect/>
          </a:stretch>
        </p:blipFill>
        <p:spPr>
          <a:xfrm>
            <a:off x="6855792" y="4203508"/>
            <a:ext cx="5336209" cy="2654492"/>
          </a:xfrm>
          <a:prstGeom prst="rect">
            <a:avLst/>
          </a:prstGeom>
        </p:spPr>
      </p:pic>
      <p:sp>
        <p:nvSpPr>
          <p:cNvPr id="4" name="Content Placeholder 3">
            <a:extLst>
              <a:ext uri="{FF2B5EF4-FFF2-40B4-BE49-F238E27FC236}">
                <a16:creationId xmlns:a16="http://schemas.microsoft.com/office/drawing/2014/main" id="{FEBBBA8F-4E51-24E1-DAB1-8D170164237E}"/>
              </a:ext>
            </a:extLst>
          </p:cNvPr>
          <p:cNvSpPr>
            <a:spLocks noGrp="1"/>
          </p:cNvSpPr>
          <p:nvPr>
            <p:ph sz="quarter" idx="10"/>
          </p:nvPr>
        </p:nvSpPr>
        <p:spPr>
          <a:xfrm>
            <a:off x="914400" y="1709738"/>
            <a:ext cx="10363200" cy="3670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E6BED3E5-6B97-B650-9DB8-A530F3EAC9E0}"/>
              </a:ext>
            </a:extLst>
          </p:cNvPr>
          <p:cNvCxnSpPr>
            <a:cxnSpLocks/>
          </p:cNvCxnSpPr>
          <p:nvPr userDrawn="1"/>
        </p:nvCxnSpPr>
        <p:spPr>
          <a:xfrm>
            <a:off x="607917" y="721855"/>
            <a:ext cx="0" cy="715848"/>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117EC-FC5D-16F8-BFD9-7399D52D67D1}"/>
              </a:ext>
            </a:extLst>
          </p:cNvPr>
          <p:cNvPicPr>
            <a:picLocks noChangeAspect="1"/>
          </p:cNvPicPr>
          <p:nvPr userDrawn="1"/>
        </p:nvPicPr>
        <p:blipFill>
          <a:blip r:embed="rId3" cstate="print">
            <a:extLst>
              <a:ext uri="{28A0092B-C50C-407E-A947-70E740481C1C}">
                <a14:useLocalDpi xmlns:a14="http://schemas.microsoft.com/office/drawing/2010/main"/>
              </a:ext>
            </a:extLst>
          </a:blip>
          <a:stretch/>
        </p:blipFill>
        <p:spPr>
          <a:xfrm>
            <a:off x="10833847" y="6093997"/>
            <a:ext cx="1039906" cy="540028"/>
          </a:xfrm>
          <a:prstGeom prst="rect">
            <a:avLst/>
          </a:prstGeom>
        </p:spPr>
      </p:pic>
    </p:spTree>
    <p:extLst>
      <p:ext uri="{BB962C8B-B14F-4D97-AF65-F5344CB8AC3E}">
        <p14:creationId xmlns:p14="http://schemas.microsoft.com/office/powerpoint/2010/main" val="79047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9441"/>
            <a:ext cx="10363200" cy="668263"/>
          </a:xfrm>
        </p:spPr>
        <p:txBody>
          <a:bodyPr anchor="t">
            <a:noAutofit/>
          </a:bodyPr>
          <a:lstStyle>
            <a:lvl1pPr algn="l">
              <a:defRPr sz="40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cxnSp>
        <p:nvCxnSpPr>
          <p:cNvPr id="14" name="Straight Connector 13">
            <a:extLst>
              <a:ext uri="{FF2B5EF4-FFF2-40B4-BE49-F238E27FC236}">
                <a16:creationId xmlns:a16="http://schemas.microsoft.com/office/drawing/2014/main" id="{E6BED3E5-6B97-B650-9DB8-A530F3EAC9E0}"/>
              </a:ext>
            </a:extLst>
          </p:cNvPr>
          <p:cNvCxnSpPr>
            <a:cxnSpLocks/>
          </p:cNvCxnSpPr>
          <p:nvPr userDrawn="1"/>
        </p:nvCxnSpPr>
        <p:spPr>
          <a:xfrm>
            <a:off x="607917" y="721856"/>
            <a:ext cx="0" cy="1234267"/>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4E2F3F0-6BA3-30A0-AD22-91C4EE0023C0}"/>
              </a:ext>
            </a:extLst>
          </p:cNvPr>
          <p:cNvSpPr>
            <a:spLocks noGrp="1"/>
          </p:cNvSpPr>
          <p:nvPr>
            <p:ph sz="quarter" idx="11"/>
          </p:nvPr>
        </p:nvSpPr>
        <p:spPr>
          <a:xfrm>
            <a:off x="914400" y="2205039"/>
            <a:ext cx="10363200" cy="3883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D41F70C6-F8FA-54A1-3D7C-A5A4A3FB9EE3}"/>
              </a:ext>
            </a:extLst>
          </p:cNvPr>
          <p:cNvSpPr>
            <a:spLocks noGrp="1"/>
          </p:cNvSpPr>
          <p:nvPr>
            <p:ph type="body" sz="quarter" idx="12"/>
          </p:nvPr>
        </p:nvSpPr>
        <p:spPr>
          <a:xfrm>
            <a:off x="914400" y="1527176"/>
            <a:ext cx="10363200" cy="428625"/>
          </a:xfrm>
        </p:spPr>
        <p:txBody>
          <a:bodyPr>
            <a:normAutofit/>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pic>
        <p:nvPicPr>
          <p:cNvPr id="3" name="Picture 2">
            <a:extLst>
              <a:ext uri="{FF2B5EF4-FFF2-40B4-BE49-F238E27FC236}">
                <a16:creationId xmlns:a16="http://schemas.microsoft.com/office/drawing/2014/main" id="{ACC52880-348F-6792-6F79-86B706ACD0CA}"/>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10833847" y="6093997"/>
            <a:ext cx="1039906" cy="540028"/>
          </a:xfrm>
          <a:prstGeom prst="rect">
            <a:avLst/>
          </a:prstGeom>
        </p:spPr>
      </p:pic>
    </p:spTree>
    <p:extLst>
      <p:ext uri="{BB962C8B-B14F-4D97-AF65-F5344CB8AC3E}">
        <p14:creationId xmlns:p14="http://schemas.microsoft.com/office/powerpoint/2010/main" val="3590319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9441"/>
            <a:ext cx="3944731" cy="668263"/>
          </a:xfrm>
        </p:spPr>
        <p:txBody>
          <a:bodyPr anchor="t">
            <a:noAutofit/>
          </a:bodyPr>
          <a:lstStyle>
            <a:lvl1pPr algn="l">
              <a:defRPr sz="40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sp>
        <p:nvSpPr>
          <p:cNvPr id="4" name="Content Placeholder 3">
            <a:extLst>
              <a:ext uri="{FF2B5EF4-FFF2-40B4-BE49-F238E27FC236}">
                <a16:creationId xmlns:a16="http://schemas.microsoft.com/office/drawing/2014/main" id="{FEBBBA8F-4E51-24E1-DAB1-8D170164237E}"/>
              </a:ext>
            </a:extLst>
          </p:cNvPr>
          <p:cNvSpPr>
            <a:spLocks noGrp="1"/>
          </p:cNvSpPr>
          <p:nvPr>
            <p:ph sz="quarter" idx="10"/>
          </p:nvPr>
        </p:nvSpPr>
        <p:spPr>
          <a:xfrm>
            <a:off x="914401" y="2014330"/>
            <a:ext cx="5336209" cy="3365708"/>
          </a:xfrm>
        </p:spPr>
        <p:txBody>
          <a:bodyPr>
            <a:normAutofit/>
          </a:bodyPr>
          <a:lstStyle>
            <a:lvl1pPr marL="0" indent="0">
              <a:buNone/>
              <a:defRPr sz="2400">
                <a:solidFill>
                  <a:schemeClr val="tx1">
                    <a:lumMod val="50000"/>
                    <a:lumOff val="50000"/>
                  </a:schemeClr>
                </a:solidFill>
              </a:defRPr>
            </a:lvl1pPr>
            <a:lvl2pPr marL="457200" indent="0">
              <a:buNone/>
              <a:defRPr sz="2000">
                <a:solidFill>
                  <a:schemeClr val="tx1">
                    <a:lumMod val="50000"/>
                    <a:lumOff val="50000"/>
                  </a:schemeClr>
                </a:solidFill>
              </a:defRPr>
            </a:lvl2pPr>
            <a:lvl3pPr marL="914400" indent="0">
              <a:buNone/>
              <a:defRPr sz="1800">
                <a:solidFill>
                  <a:schemeClr val="tx1">
                    <a:lumMod val="50000"/>
                    <a:lumOff val="50000"/>
                  </a:schemeClr>
                </a:solidFill>
              </a:defRPr>
            </a:lvl3pPr>
            <a:lvl4pPr marL="1371600" indent="0">
              <a:buNone/>
              <a:defRPr sz="1600">
                <a:solidFill>
                  <a:schemeClr val="tx1">
                    <a:lumMod val="50000"/>
                    <a:lumOff val="50000"/>
                  </a:schemeClr>
                </a:solidFill>
              </a:defRPr>
            </a:lvl4pPr>
            <a:lvl5pPr marL="1828800" indent="0">
              <a:buNone/>
              <a:defRPr sz="1600">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BD8597-B610-0B13-AA41-55E514E456AB}"/>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10833847" y="6093997"/>
            <a:ext cx="1039906" cy="540028"/>
          </a:xfrm>
          <a:prstGeom prst="rect">
            <a:avLst/>
          </a:prstGeom>
        </p:spPr>
      </p:pic>
    </p:spTree>
    <p:extLst>
      <p:ext uri="{BB962C8B-B14F-4D97-AF65-F5344CB8AC3E}">
        <p14:creationId xmlns:p14="http://schemas.microsoft.com/office/powerpoint/2010/main" val="199376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1621D-489A-9D2C-F71C-FFB0887E4480}"/>
              </a:ext>
            </a:extLst>
          </p:cNvPr>
          <p:cNvPicPr>
            <a:picLocks noChangeAspect="1"/>
          </p:cNvPicPr>
          <p:nvPr userDrawn="1"/>
        </p:nvPicPr>
        <p:blipFill>
          <a:blip r:embed="rId2"/>
          <a:stretch>
            <a:fillRect/>
          </a:stretch>
        </p:blipFill>
        <p:spPr>
          <a:xfrm>
            <a:off x="1" y="0"/>
            <a:ext cx="7939668" cy="6858000"/>
          </a:xfrm>
          <a:prstGeom prst="rect">
            <a:avLst/>
          </a:prstGeom>
        </p:spPr>
      </p:pic>
      <p:sp>
        <p:nvSpPr>
          <p:cNvPr id="2" name="Title 1"/>
          <p:cNvSpPr>
            <a:spLocks noGrp="1"/>
          </p:cNvSpPr>
          <p:nvPr>
            <p:ph type="title" hasCustomPrompt="1"/>
          </p:nvPr>
        </p:nvSpPr>
        <p:spPr>
          <a:xfrm>
            <a:off x="354296" y="990600"/>
            <a:ext cx="3861904" cy="662781"/>
          </a:xfrm>
        </p:spPr>
        <p:txBody>
          <a:bodyPr>
            <a:noAutofit/>
          </a:bodyPr>
          <a:lstStyle>
            <a:lvl1pPr>
              <a:defRPr sz="2400" b="1" i="0">
                <a:solidFill>
                  <a:schemeClr val="bg1"/>
                </a:solidFill>
                <a:latin typeface="Futura" panose="020B0602020204020303" pitchFamily="34" charset="-79"/>
                <a:cs typeface="Futura" panose="020B0602020204020303" pitchFamily="34" charset="-79"/>
              </a:defRPr>
            </a:lvl1pPr>
          </a:lstStyle>
          <a:p>
            <a:r>
              <a:rPr lang="en-US" dirty="0"/>
              <a:t>Agenda</a:t>
            </a:r>
          </a:p>
        </p:txBody>
      </p:sp>
      <p:sp>
        <p:nvSpPr>
          <p:cNvPr id="4" name="Date Placeholder 3"/>
          <p:cNvSpPr>
            <a:spLocks noGrp="1"/>
          </p:cNvSpPr>
          <p:nvPr>
            <p:ph type="dt" sz="half" idx="10"/>
          </p:nvPr>
        </p:nvSpPr>
        <p:spPr/>
        <p:txBody>
          <a:bodyPr/>
          <a:lstStyle/>
          <a:p>
            <a:fld id="{70D47221-0033-494C-9E41-009573789E20}" type="datetimeFigureOut">
              <a:rPr lang="en-US" smtClean="0"/>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2F5BD-4A05-FA43-8465-CAAD0FE1FC38}" type="slidenum">
              <a:rPr lang="en-US" smtClean="0"/>
              <a:t>‹#›</a:t>
            </a:fld>
            <a:endParaRPr lang="en-US"/>
          </a:p>
        </p:txBody>
      </p:sp>
      <p:cxnSp>
        <p:nvCxnSpPr>
          <p:cNvPr id="9" name="Straight Connector 8">
            <a:extLst>
              <a:ext uri="{FF2B5EF4-FFF2-40B4-BE49-F238E27FC236}">
                <a16:creationId xmlns:a16="http://schemas.microsoft.com/office/drawing/2014/main" id="{2D064E9B-0410-4186-7556-92B8D666D7E1}"/>
              </a:ext>
            </a:extLst>
          </p:cNvPr>
          <p:cNvCxnSpPr>
            <a:cxnSpLocks/>
          </p:cNvCxnSpPr>
          <p:nvPr userDrawn="1"/>
        </p:nvCxnSpPr>
        <p:spPr>
          <a:xfrm flipH="1">
            <a:off x="469022" y="1571976"/>
            <a:ext cx="1676153" cy="0"/>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C730B3-CB9C-9520-A859-5D9A1386AD80}"/>
              </a:ext>
            </a:extLst>
          </p:cNvPr>
          <p:cNvPicPr>
            <a:picLocks noChangeAspect="1"/>
          </p:cNvPicPr>
          <p:nvPr userDrawn="1"/>
        </p:nvPicPr>
        <p:blipFill>
          <a:blip r:embed="rId3" cstate="print">
            <a:extLst>
              <a:ext uri="{28A0092B-C50C-407E-A947-70E740481C1C}">
                <a14:useLocalDpi xmlns:a14="http://schemas.microsoft.com/office/drawing/2010/main"/>
              </a:ext>
            </a:extLst>
          </a:blip>
          <a:stretch/>
        </p:blipFill>
        <p:spPr>
          <a:xfrm>
            <a:off x="10833847" y="6093997"/>
            <a:ext cx="1039906" cy="540028"/>
          </a:xfrm>
          <a:prstGeom prst="rect">
            <a:avLst/>
          </a:prstGeom>
        </p:spPr>
      </p:pic>
    </p:spTree>
    <p:extLst>
      <p:ext uri="{BB962C8B-B14F-4D97-AF65-F5344CB8AC3E}">
        <p14:creationId xmlns:p14="http://schemas.microsoft.com/office/powerpoint/2010/main" val="342460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5CD044-1EF3-573D-50F6-3B5F8FFD276F}"/>
              </a:ext>
            </a:extLst>
          </p:cNvPr>
          <p:cNvPicPr>
            <a:picLocks noChangeAspect="1"/>
          </p:cNvPicPr>
          <p:nvPr userDrawn="1"/>
        </p:nvPicPr>
        <p:blipFill>
          <a:blip r:embed="rId2"/>
          <a:stretch>
            <a:fillRect/>
          </a:stretch>
        </p:blipFill>
        <p:spPr>
          <a:xfrm>
            <a:off x="7663003" y="4112198"/>
            <a:ext cx="4528997" cy="2745803"/>
          </a:xfrm>
          <a:prstGeom prst="rect">
            <a:avLst/>
          </a:prstGeom>
        </p:spPr>
      </p:pic>
      <p:cxnSp>
        <p:nvCxnSpPr>
          <p:cNvPr id="8" name="Straight Connector 7">
            <a:extLst>
              <a:ext uri="{FF2B5EF4-FFF2-40B4-BE49-F238E27FC236}">
                <a16:creationId xmlns:a16="http://schemas.microsoft.com/office/drawing/2014/main" id="{070E6D50-2049-8A64-4F31-B688976D0518}"/>
              </a:ext>
            </a:extLst>
          </p:cNvPr>
          <p:cNvCxnSpPr>
            <a:cxnSpLocks/>
          </p:cNvCxnSpPr>
          <p:nvPr userDrawn="1"/>
        </p:nvCxnSpPr>
        <p:spPr>
          <a:xfrm flipH="1">
            <a:off x="628510" y="718605"/>
            <a:ext cx="17669" cy="689344"/>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8F923E1-FE1D-A316-30FC-6FEA155259E8}"/>
              </a:ext>
            </a:extLst>
          </p:cNvPr>
          <p:cNvPicPr>
            <a:picLocks noChangeAspect="1"/>
          </p:cNvPicPr>
          <p:nvPr userDrawn="1"/>
        </p:nvPicPr>
        <p:blipFill>
          <a:blip r:embed="rId3" cstate="print">
            <a:extLst>
              <a:ext uri="{28A0092B-C50C-407E-A947-70E740481C1C}">
                <a14:useLocalDpi xmlns:a14="http://schemas.microsoft.com/office/drawing/2010/main"/>
              </a:ext>
            </a:extLst>
          </a:blip>
          <a:stretch/>
        </p:blipFill>
        <p:spPr>
          <a:xfrm>
            <a:off x="10440690" y="5849471"/>
            <a:ext cx="1322246" cy="686649"/>
          </a:xfrm>
          <a:prstGeom prst="rect">
            <a:avLst/>
          </a:prstGeom>
        </p:spPr>
      </p:pic>
      <p:sp>
        <p:nvSpPr>
          <p:cNvPr id="10" name="Title 1">
            <a:extLst>
              <a:ext uri="{FF2B5EF4-FFF2-40B4-BE49-F238E27FC236}">
                <a16:creationId xmlns:a16="http://schemas.microsoft.com/office/drawing/2014/main" id="{8A734E45-76D9-DB1A-E7D7-764726856595}"/>
              </a:ext>
            </a:extLst>
          </p:cNvPr>
          <p:cNvSpPr>
            <a:spLocks noGrp="1"/>
          </p:cNvSpPr>
          <p:nvPr>
            <p:ph type="ctrTitle" hasCustomPrompt="1"/>
          </p:nvPr>
        </p:nvSpPr>
        <p:spPr>
          <a:xfrm>
            <a:off x="914400" y="740662"/>
            <a:ext cx="10363200" cy="668263"/>
          </a:xfrm>
        </p:spPr>
        <p:txBody>
          <a:bodyPr anchor="ctr">
            <a:noAutofit/>
          </a:bodyPr>
          <a:lstStyle>
            <a:lvl1pPr algn="l">
              <a:defRPr sz="40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sp>
        <p:nvSpPr>
          <p:cNvPr id="11" name="Rectangle 10">
            <a:extLst>
              <a:ext uri="{FF2B5EF4-FFF2-40B4-BE49-F238E27FC236}">
                <a16:creationId xmlns:a16="http://schemas.microsoft.com/office/drawing/2014/main" id="{1A0E73BA-706F-9C64-75B9-2A2251BA299C}"/>
              </a:ext>
            </a:extLst>
          </p:cNvPr>
          <p:cNvSpPr/>
          <p:nvPr userDrawn="1"/>
        </p:nvSpPr>
        <p:spPr>
          <a:xfrm>
            <a:off x="914401" y="1749288"/>
            <a:ext cx="4315791" cy="42021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3589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8B1607-49FF-6C32-B428-B3883B886B4C}"/>
              </a:ext>
            </a:extLst>
          </p:cNvPr>
          <p:cNvSpPr/>
          <p:nvPr userDrawn="1"/>
        </p:nvSpPr>
        <p:spPr>
          <a:xfrm>
            <a:off x="9294189" y="0"/>
            <a:ext cx="2897811"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Content Placeholder 21">
            <a:extLst>
              <a:ext uri="{FF2B5EF4-FFF2-40B4-BE49-F238E27FC236}">
                <a16:creationId xmlns:a16="http://schemas.microsoft.com/office/drawing/2014/main" id="{150473AA-D87A-6A78-1CBC-D5B6A85DDF86}"/>
              </a:ext>
            </a:extLst>
          </p:cNvPr>
          <p:cNvSpPr>
            <a:spLocks noGrp="1" noChangeAspect="1"/>
          </p:cNvSpPr>
          <p:nvPr>
            <p:ph sz="quarter" idx="13" hasCustomPrompt="1"/>
          </p:nvPr>
        </p:nvSpPr>
        <p:spPr>
          <a:xfrm>
            <a:off x="7456374" y="249239"/>
            <a:ext cx="4364567" cy="5500052"/>
          </a:xfrm>
          <a:solidFill>
            <a:schemeClr val="bg2">
              <a:lumMod val="90000"/>
            </a:schemeClr>
          </a:solidFill>
        </p:spPr>
        <p:txBody>
          <a:bodyPr/>
          <a:lstStyle/>
          <a:p>
            <a:pPr lvl="0"/>
            <a:r>
              <a:rPr lang="en-US" dirty="0"/>
              <a:t>Insert Image</a:t>
            </a:r>
          </a:p>
        </p:txBody>
      </p:sp>
      <p:sp>
        <p:nvSpPr>
          <p:cNvPr id="13" name="Title 1">
            <a:extLst>
              <a:ext uri="{FF2B5EF4-FFF2-40B4-BE49-F238E27FC236}">
                <a16:creationId xmlns:a16="http://schemas.microsoft.com/office/drawing/2014/main" id="{3D60ACAB-31BA-F055-84AB-DEE8F62E4F08}"/>
              </a:ext>
            </a:extLst>
          </p:cNvPr>
          <p:cNvSpPr>
            <a:spLocks noGrp="1"/>
          </p:cNvSpPr>
          <p:nvPr>
            <p:ph type="ctrTitle" hasCustomPrompt="1"/>
          </p:nvPr>
        </p:nvSpPr>
        <p:spPr>
          <a:xfrm>
            <a:off x="914401" y="742937"/>
            <a:ext cx="5587993" cy="1337655"/>
          </a:xfrm>
        </p:spPr>
        <p:txBody>
          <a:bodyPr anchor="t">
            <a:noAutofit/>
          </a:bodyPr>
          <a:lstStyle>
            <a:lvl1pPr algn="l">
              <a:defRPr sz="4000" b="1" i="0">
                <a:solidFill>
                  <a:srgbClr val="0181C7"/>
                </a:solidFill>
                <a:latin typeface="Futura" panose="020B0602020204020303" pitchFamily="34" charset="-79"/>
                <a:cs typeface="Futura" panose="020B0602020204020303" pitchFamily="34" charset="-79"/>
              </a:defRPr>
            </a:lvl1pPr>
          </a:lstStyle>
          <a:p>
            <a:r>
              <a:rPr lang="en-US" dirty="0"/>
              <a:t>Click to edit title</a:t>
            </a:r>
          </a:p>
        </p:txBody>
      </p:sp>
      <p:sp>
        <p:nvSpPr>
          <p:cNvPr id="15" name="Content Placeholder 14">
            <a:extLst>
              <a:ext uri="{FF2B5EF4-FFF2-40B4-BE49-F238E27FC236}">
                <a16:creationId xmlns:a16="http://schemas.microsoft.com/office/drawing/2014/main" id="{54FD95E2-7C88-BA7E-A8E1-B69AF63CC044}"/>
              </a:ext>
            </a:extLst>
          </p:cNvPr>
          <p:cNvSpPr>
            <a:spLocks noGrp="1"/>
          </p:cNvSpPr>
          <p:nvPr>
            <p:ph sz="quarter" idx="10"/>
          </p:nvPr>
        </p:nvSpPr>
        <p:spPr>
          <a:xfrm>
            <a:off x="932069" y="2080591"/>
            <a:ext cx="5588000" cy="1219200"/>
          </a:xfrm>
        </p:spPr>
        <p:txBody>
          <a:bodyPr>
            <a:noAutofit/>
          </a:bodyPr>
          <a:lstStyle>
            <a:lvl1pPr marL="0" indent="0">
              <a:buNone/>
              <a:defRPr sz="1400">
                <a:solidFill>
                  <a:srgbClr val="0181C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a:p>
            <a:pPr lvl="1"/>
            <a:r>
              <a:rPr lang="en-US"/>
              <a:t>Second level</a:t>
            </a:r>
          </a:p>
        </p:txBody>
      </p:sp>
      <p:sp>
        <p:nvSpPr>
          <p:cNvPr id="17" name="Text Placeholder 16">
            <a:extLst>
              <a:ext uri="{FF2B5EF4-FFF2-40B4-BE49-F238E27FC236}">
                <a16:creationId xmlns:a16="http://schemas.microsoft.com/office/drawing/2014/main" id="{CB2E58A9-5F39-7FC4-81C2-C84931E173F4}"/>
              </a:ext>
            </a:extLst>
          </p:cNvPr>
          <p:cNvSpPr>
            <a:spLocks noGrp="1"/>
          </p:cNvSpPr>
          <p:nvPr>
            <p:ph type="body" sz="quarter" idx="11" hasCustomPrompt="1"/>
          </p:nvPr>
        </p:nvSpPr>
        <p:spPr>
          <a:xfrm>
            <a:off x="970183" y="3558211"/>
            <a:ext cx="5532211" cy="585787"/>
          </a:xfrm>
        </p:spPr>
        <p:txBody>
          <a:bodyPr/>
          <a:lstStyle>
            <a:lvl1pPr marL="0" indent="0">
              <a:buNone/>
              <a:defRPr b="0" i="0">
                <a:solidFill>
                  <a:srgbClr val="0181C7"/>
                </a:solidFill>
                <a:latin typeface="Futura" panose="020B0602020204020303" pitchFamily="34" charset="-79"/>
                <a:cs typeface="Futura" panose="020B0602020204020303" pitchFamily="34" charset="-79"/>
              </a:defRPr>
            </a:lvl1pPr>
            <a:lvl2pPr marL="457200" indent="0">
              <a:buNone/>
              <a:defRPr b="1" i="0">
                <a:solidFill>
                  <a:srgbClr val="0181C7"/>
                </a:solidFill>
                <a:latin typeface="Futura" panose="020B0602020204020303" pitchFamily="34" charset="-79"/>
                <a:cs typeface="Futura" panose="020B0602020204020303" pitchFamily="34" charset="-79"/>
              </a:defRPr>
            </a:lvl2pPr>
            <a:lvl3pPr marL="914400" indent="0">
              <a:buNone/>
              <a:defRPr b="1" i="0">
                <a:solidFill>
                  <a:srgbClr val="0181C7"/>
                </a:solidFill>
                <a:latin typeface="Futura" panose="020B0602020204020303" pitchFamily="34" charset="-79"/>
                <a:cs typeface="Futura" panose="020B0602020204020303" pitchFamily="34" charset="-79"/>
              </a:defRPr>
            </a:lvl3pPr>
            <a:lvl4pPr marL="1371600" indent="0">
              <a:buNone/>
              <a:defRPr b="1" i="0">
                <a:solidFill>
                  <a:srgbClr val="0181C7"/>
                </a:solidFill>
                <a:latin typeface="Futura" panose="020B0602020204020303" pitchFamily="34" charset="-79"/>
                <a:cs typeface="Futura" panose="020B0602020204020303" pitchFamily="34" charset="-79"/>
              </a:defRPr>
            </a:lvl4pPr>
            <a:lvl5pPr marL="1828800" indent="0">
              <a:buNone/>
              <a:defRPr b="1" i="0">
                <a:solidFill>
                  <a:srgbClr val="0181C7"/>
                </a:solidFill>
                <a:latin typeface="Futura" panose="020B0602020204020303" pitchFamily="34" charset="-79"/>
                <a:cs typeface="Futura" panose="020B0602020204020303" pitchFamily="34" charset="-79"/>
              </a:defRPr>
            </a:lvl5pPr>
          </a:lstStyle>
          <a:p>
            <a:pPr lvl="0"/>
            <a:r>
              <a:rPr lang="en-US" dirty="0"/>
              <a:t>Subtitle 01</a:t>
            </a:r>
          </a:p>
        </p:txBody>
      </p:sp>
      <p:sp>
        <p:nvSpPr>
          <p:cNvPr id="18" name="Content Placeholder 14">
            <a:extLst>
              <a:ext uri="{FF2B5EF4-FFF2-40B4-BE49-F238E27FC236}">
                <a16:creationId xmlns:a16="http://schemas.microsoft.com/office/drawing/2014/main" id="{7A77119F-2540-2549-F22B-3DA3E8D8A336}"/>
              </a:ext>
            </a:extLst>
          </p:cNvPr>
          <p:cNvSpPr>
            <a:spLocks noGrp="1"/>
          </p:cNvSpPr>
          <p:nvPr>
            <p:ph sz="quarter" idx="12"/>
          </p:nvPr>
        </p:nvSpPr>
        <p:spPr>
          <a:xfrm>
            <a:off x="932069" y="4254896"/>
            <a:ext cx="5588000" cy="1219200"/>
          </a:xfrm>
        </p:spPr>
        <p:txBody>
          <a:bodyPr>
            <a:noAutofit/>
          </a:bodyPr>
          <a:lstStyle>
            <a:lvl1pPr marL="0" indent="0">
              <a:buNone/>
              <a:defRPr sz="1400">
                <a:solidFill>
                  <a:schemeClr val="tx1">
                    <a:lumMod val="50000"/>
                    <a:lumOff val="50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a:p>
            <a:pPr lvl="1"/>
            <a:r>
              <a:rPr lang="en-US"/>
              <a:t>Second level</a:t>
            </a:r>
          </a:p>
        </p:txBody>
      </p:sp>
      <p:pic>
        <p:nvPicPr>
          <p:cNvPr id="2" name="Picture 1">
            <a:extLst>
              <a:ext uri="{FF2B5EF4-FFF2-40B4-BE49-F238E27FC236}">
                <a16:creationId xmlns:a16="http://schemas.microsoft.com/office/drawing/2014/main" id="{8A3327D0-AC09-DB20-40D6-0EAA3C3141AC}"/>
              </a:ext>
            </a:extLst>
          </p:cNvPr>
          <p:cNvPicPr>
            <a:picLocks noChangeAspect="1"/>
          </p:cNvPicPr>
          <p:nvPr userDrawn="1"/>
        </p:nvPicPr>
        <p:blipFill>
          <a:blip r:embed="rId2" cstate="print">
            <a:extLst>
              <a:ext uri="{28A0092B-C50C-407E-A947-70E740481C1C}">
                <a14:useLocalDpi xmlns:a14="http://schemas.microsoft.com/office/drawing/2010/main"/>
              </a:ext>
            </a:extLst>
          </a:blip>
          <a:stretch/>
        </p:blipFill>
        <p:spPr>
          <a:xfrm>
            <a:off x="10616677" y="5923340"/>
            <a:ext cx="1039906" cy="540028"/>
          </a:xfrm>
          <a:prstGeom prst="rect">
            <a:avLst/>
          </a:prstGeom>
        </p:spPr>
      </p:pic>
    </p:spTree>
    <p:extLst>
      <p:ext uri="{BB962C8B-B14F-4D97-AF65-F5344CB8AC3E}">
        <p14:creationId xmlns:p14="http://schemas.microsoft.com/office/powerpoint/2010/main" val="3750942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47221-0033-494C-9E41-009573789E20}" type="datetimeFigureOut">
              <a:rPr lang="en-US" smtClean="0"/>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C2F5BD-4A05-FA43-8465-CAAD0FE1FC38}" type="slidenum">
              <a:rPr lang="en-US" smtClean="0"/>
              <a:t>‹#›</a:t>
            </a:fld>
            <a:endParaRPr lang="en-US"/>
          </a:p>
        </p:txBody>
      </p:sp>
    </p:spTree>
    <p:extLst>
      <p:ext uri="{BB962C8B-B14F-4D97-AF65-F5344CB8AC3E}">
        <p14:creationId xmlns:p14="http://schemas.microsoft.com/office/powerpoint/2010/main" val="1654184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47221-0033-494C-9E41-009573789E20}" type="datetimeFigureOut">
              <a:rPr lang="en-US" smtClean="0"/>
              <a:t>7/25/2023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2F5BD-4A05-FA43-8465-CAAD0FE1FC38}" type="slidenum">
              <a:rPr lang="en-US" smtClean="0"/>
              <a:t>‹#›</a:t>
            </a:fld>
            <a:endParaRPr lang="en-US"/>
          </a:p>
        </p:txBody>
      </p:sp>
    </p:spTree>
    <p:extLst>
      <p:ext uri="{BB962C8B-B14F-4D97-AF65-F5344CB8AC3E}">
        <p14:creationId xmlns:p14="http://schemas.microsoft.com/office/powerpoint/2010/main" val="423199168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2" r:id="rId3"/>
    <p:sldLayoutId id="2147483676" r:id="rId4"/>
    <p:sldLayoutId id="2147483674" r:id="rId5"/>
    <p:sldLayoutId id="2147483662" r:id="rId6"/>
    <p:sldLayoutId id="2147483666" r:id="rId7"/>
    <p:sldLayoutId id="2147483673"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emf"/><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3572463-6F98-712F-7B7D-C310C633E1C9}"/>
              </a:ext>
            </a:extLst>
          </p:cNvPr>
          <p:cNvSpPr>
            <a:spLocks noGrp="1"/>
          </p:cNvSpPr>
          <p:nvPr>
            <p:ph type="ctrTitle"/>
          </p:nvPr>
        </p:nvSpPr>
        <p:spPr>
          <a:xfrm>
            <a:off x="917061" y="561899"/>
            <a:ext cx="6522425" cy="2867101"/>
          </a:xfrm>
        </p:spPr>
        <p:txBody>
          <a:bodyPr/>
          <a:lstStyle/>
          <a:p>
            <a:r>
              <a:rPr lang="en-US" dirty="0"/>
              <a:t>Sentiment Analysis</a:t>
            </a:r>
          </a:p>
        </p:txBody>
      </p:sp>
    </p:spTree>
    <p:extLst>
      <p:ext uri="{BB962C8B-B14F-4D97-AF65-F5344CB8AC3E}">
        <p14:creationId xmlns:p14="http://schemas.microsoft.com/office/powerpoint/2010/main" val="250758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Sentiment</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914401" y="1527176"/>
            <a:ext cx="8345009" cy="1340311"/>
          </a:xfrm>
        </p:spPr>
        <p:txBody>
          <a:bodyPr>
            <a:normAutofit/>
          </a:bodyPr>
          <a:lstStyle/>
          <a:p>
            <a:r>
              <a:rPr lang="en-US" dirty="0"/>
              <a:t>Autogenerated sentiment analysis of data</a:t>
            </a:r>
          </a:p>
        </p:txBody>
      </p:sp>
      <p:pic>
        <p:nvPicPr>
          <p:cNvPr id="3" name="Picture 2" descr="A close-up of a screen&#10;&#10;Description automatically generated">
            <a:extLst>
              <a:ext uri="{FF2B5EF4-FFF2-40B4-BE49-F238E27FC236}">
                <a16:creationId xmlns:a16="http://schemas.microsoft.com/office/drawing/2014/main" id="{0C5C0130-976D-2BB5-0C9C-9867287CC133}"/>
              </a:ext>
            </a:extLst>
          </p:cNvPr>
          <p:cNvPicPr>
            <a:picLocks noChangeAspect="1"/>
          </p:cNvPicPr>
          <p:nvPr/>
        </p:nvPicPr>
        <p:blipFill>
          <a:blip r:embed="rId2"/>
          <a:stretch>
            <a:fillRect/>
          </a:stretch>
        </p:blipFill>
        <p:spPr>
          <a:xfrm>
            <a:off x="1611297" y="2197331"/>
            <a:ext cx="8969406" cy="3811276"/>
          </a:xfrm>
          <a:prstGeom prst="rect">
            <a:avLst/>
          </a:prstGeom>
        </p:spPr>
      </p:pic>
    </p:spTree>
    <p:extLst>
      <p:ext uri="{BB962C8B-B14F-4D97-AF65-F5344CB8AC3E}">
        <p14:creationId xmlns:p14="http://schemas.microsoft.com/office/powerpoint/2010/main" val="257576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Sentiment</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914402" y="1527177"/>
            <a:ext cx="3007310" cy="772140"/>
          </a:xfrm>
        </p:spPr>
        <p:txBody>
          <a:bodyPr>
            <a:normAutofit fontScale="85000" lnSpcReduction="10000"/>
          </a:bodyPr>
          <a:lstStyle/>
          <a:p>
            <a:r>
              <a:rPr lang="en-US" dirty="0"/>
              <a:t>Autogenerated sentiment analysis from NVivo</a:t>
            </a:r>
          </a:p>
        </p:txBody>
      </p:sp>
      <p:pic>
        <p:nvPicPr>
          <p:cNvPr id="4" name="Picture 3" descr="A screenshot of a graph&#10;&#10;Description automatically generated">
            <a:extLst>
              <a:ext uri="{FF2B5EF4-FFF2-40B4-BE49-F238E27FC236}">
                <a16:creationId xmlns:a16="http://schemas.microsoft.com/office/drawing/2014/main" id="{3E849274-A6D5-9F02-B644-3DE2FAED919D}"/>
              </a:ext>
            </a:extLst>
          </p:cNvPr>
          <p:cNvPicPr>
            <a:picLocks noChangeAspect="1"/>
          </p:cNvPicPr>
          <p:nvPr/>
        </p:nvPicPr>
        <p:blipFill rotWithShape="1">
          <a:blip r:embed="rId2"/>
          <a:srcRect r="11610" b="19537"/>
          <a:stretch/>
        </p:blipFill>
        <p:spPr>
          <a:xfrm>
            <a:off x="3756991" y="989929"/>
            <a:ext cx="8435009" cy="4784706"/>
          </a:xfrm>
          <a:prstGeom prst="rect">
            <a:avLst/>
          </a:prstGeom>
        </p:spPr>
      </p:pic>
    </p:spTree>
    <p:extLst>
      <p:ext uri="{BB962C8B-B14F-4D97-AF65-F5344CB8AC3E}">
        <p14:creationId xmlns:p14="http://schemas.microsoft.com/office/powerpoint/2010/main" val="372830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a:xfrm>
            <a:off x="914400" y="556556"/>
            <a:ext cx="10363200" cy="668263"/>
          </a:xfrm>
        </p:spPr>
        <p:txBody>
          <a:bodyPr/>
          <a:lstStyle/>
          <a:p>
            <a:r>
              <a:rPr lang="en-US" dirty="0"/>
              <a:t>Themes</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763480" y="1222926"/>
            <a:ext cx="2894734" cy="5461959"/>
          </a:xfrm>
        </p:spPr>
        <p:txBody>
          <a:bodyPr>
            <a:normAutofit/>
          </a:bodyPr>
          <a:lstStyle/>
          <a:p>
            <a:pPr marL="171450" indent="-171450">
              <a:buFont typeface="Arial" panose="020B0604020202020204" pitchFamily="34" charset="0"/>
              <a:buChar char="•"/>
            </a:pPr>
            <a:r>
              <a:rPr lang="en-US" sz="1800" dirty="0"/>
              <a:t>Ethics</a:t>
            </a:r>
          </a:p>
          <a:p>
            <a:pPr marL="171450" indent="-171450">
              <a:buFont typeface="Arial" panose="020B0604020202020204" pitchFamily="34" charset="0"/>
              <a:buChar char="•"/>
            </a:pPr>
            <a:r>
              <a:rPr lang="en-US" sz="1800" dirty="0"/>
              <a:t>Work</a:t>
            </a:r>
          </a:p>
          <a:p>
            <a:pPr marL="171450" indent="-171450">
              <a:buFont typeface="Arial" panose="020B0604020202020204" pitchFamily="34" charset="0"/>
              <a:buChar char="•"/>
            </a:pPr>
            <a:r>
              <a:rPr lang="en-US" sz="1800" dirty="0"/>
              <a:t>Work Ethics</a:t>
            </a:r>
          </a:p>
          <a:p>
            <a:pPr marL="171450" indent="-171450">
              <a:buFont typeface="Arial" panose="020B0604020202020204" pitchFamily="34" charset="0"/>
              <a:buChar char="•"/>
            </a:pPr>
            <a:r>
              <a:rPr lang="en-US" sz="1800" dirty="0"/>
              <a:t>Employees</a:t>
            </a:r>
          </a:p>
          <a:p>
            <a:pPr marL="171450" indent="-171450">
              <a:buFont typeface="Arial" panose="020B0604020202020204" pitchFamily="34" charset="0"/>
              <a:buChar char="•"/>
            </a:pPr>
            <a:r>
              <a:rPr lang="en-US" sz="1800" dirty="0"/>
              <a:t>Company</a:t>
            </a:r>
          </a:p>
          <a:p>
            <a:pPr marL="171450" indent="-171450">
              <a:buFont typeface="Arial" panose="020B0604020202020204" pitchFamily="34" charset="0"/>
              <a:buChar char="•"/>
            </a:pPr>
            <a:r>
              <a:rPr lang="en-US" sz="1800" dirty="0"/>
              <a:t>Senior</a:t>
            </a:r>
          </a:p>
          <a:p>
            <a:pPr marL="171450" indent="-171450">
              <a:buFont typeface="Arial" panose="020B0604020202020204" pitchFamily="34" charset="0"/>
              <a:buChar char="•"/>
            </a:pPr>
            <a:r>
              <a:rPr lang="en-US" sz="1800" dirty="0"/>
              <a:t>Team</a:t>
            </a:r>
          </a:p>
          <a:p>
            <a:pPr marL="171450" indent="-171450">
              <a:buFont typeface="Arial" panose="020B0604020202020204" pitchFamily="34" charset="0"/>
              <a:buChar char="•"/>
            </a:pPr>
            <a:r>
              <a:rPr lang="en-US" sz="1800" dirty="0"/>
              <a:t>Management</a:t>
            </a:r>
          </a:p>
          <a:p>
            <a:pPr marL="171450" indent="-171450">
              <a:buFont typeface="Arial" panose="020B0604020202020204" pitchFamily="34" charset="0"/>
              <a:buChar char="•"/>
            </a:pPr>
            <a:r>
              <a:rPr lang="en-US" sz="1800" dirty="0"/>
              <a:t>Job</a:t>
            </a:r>
          </a:p>
          <a:p>
            <a:pPr marL="171450" indent="-171450">
              <a:buFont typeface="Arial" panose="020B0604020202020204" pitchFamily="34" charset="0"/>
              <a:buChar char="•"/>
            </a:pPr>
            <a:r>
              <a:rPr lang="en-US" sz="1800" dirty="0"/>
              <a:t>Time</a:t>
            </a:r>
          </a:p>
          <a:p>
            <a:pPr marL="171450" indent="-171450">
              <a:buFont typeface="Arial" panose="020B0604020202020204" pitchFamily="34" charset="0"/>
              <a:buChar char="•"/>
            </a:pPr>
            <a:r>
              <a:rPr lang="en-US" sz="1800" dirty="0"/>
              <a:t>Leadership</a:t>
            </a:r>
          </a:p>
          <a:p>
            <a:pPr marL="171450" indent="-171450">
              <a:buFont typeface="Arial" panose="020B0604020202020204" pitchFamily="34" charset="0"/>
              <a:buChar char="•"/>
            </a:pPr>
            <a:r>
              <a:rPr lang="en-US" sz="1800" dirty="0"/>
              <a:t>People</a:t>
            </a:r>
          </a:p>
          <a:p>
            <a:pPr marL="171450" indent="-171450">
              <a:buFont typeface="Arial" panose="020B0604020202020204" pitchFamily="34" charset="0"/>
              <a:buChar char="•"/>
            </a:pPr>
            <a:r>
              <a:rPr lang="en-US" sz="1800" dirty="0"/>
              <a:t>Issues</a:t>
            </a:r>
          </a:p>
          <a:p>
            <a:pPr marL="171450" indent="-171450">
              <a:buFont typeface="Arial" panose="020B0604020202020204" pitchFamily="34" charset="0"/>
              <a:buChar char="•"/>
            </a:pPr>
            <a:r>
              <a:rPr lang="en-US" sz="1800" dirty="0"/>
              <a:t>Things</a:t>
            </a:r>
          </a:p>
        </p:txBody>
      </p:sp>
      <p:pic>
        <p:nvPicPr>
          <p:cNvPr id="4" name="Picture 3" descr="A close-up of a grid&#10;&#10;Description automatically generated">
            <a:extLst>
              <a:ext uri="{FF2B5EF4-FFF2-40B4-BE49-F238E27FC236}">
                <a16:creationId xmlns:a16="http://schemas.microsoft.com/office/drawing/2014/main" id="{CB3408BF-0051-B57E-3BC5-619C226FAFE4}"/>
              </a:ext>
            </a:extLst>
          </p:cNvPr>
          <p:cNvPicPr>
            <a:picLocks noChangeAspect="1"/>
          </p:cNvPicPr>
          <p:nvPr/>
        </p:nvPicPr>
        <p:blipFill>
          <a:blip r:embed="rId2"/>
          <a:stretch>
            <a:fillRect/>
          </a:stretch>
        </p:blipFill>
        <p:spPr>
          <a:xfrm>
            <a:off x="2317072" y="1224819"/>
            <a:ext cx="9874928" cy="4863740"/>
          </a:xfrm>
          <a:prstGeom prst="rect">
            <a:avLst/>
          </a:prstGeom>
        </p:spPr>
      </p:pic>
    </p:spTree>
    <p:extLst>
      <p:ext uri="{BB962C8B-B14F-4D97-AF65-F5344CB8AC3E}">
        <p14:creationId xmlns:p14="http://schemas.microsoft.com/office/powerpoint/2010/main" val="287054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a:xfrm>
            <a:off x="228600" y="3094868"/>
            <a:ext cx="10363200" cy="668263"/>
          </a:xfrm>
        </p:spPr>
        <p:txBody>
          <a:bodyPr/>
          <a:lstStyle/>
          <a:p>
            <a:r>
              <a:rPr lang="en-US" sz="4000" dirty="0"/>
              <a:t>Theme Web Chart:</a:t>
            </a:r>
            <a:endParaRPr lang="en-US" dirty="0"/>
          </a:p>
        </p:txBody>
      </p:sp>
      <p:pic>
        <p:nvPicPr>
          <p:cNvPr id="6" name="Picture 5" descr="A diagram of ethics&#10;&#10;Description automatically generated">
            <a:extLst>
              <a:ext uri="{FF2B5EF4-FFF2-40B4-BE49-F238E27FC236}">
                <a16:creationId xmlns:a16="http://schemas.microsoft.com/office/drawing/2014/main" id="{BB1459F2-E218-1B71-D06B-78CFBF5C81D8}"/>
              </a:ext>
            </a:extLst>
          </p:cNvPr>
          <p:cNvPicPr>
            <a:picLocks noChangeAspect="1"/>
          </p:cNvPicPr>
          <p:nvPr/>
        </p:nvPicPr>
        <p:blipFill>
          <a:blip r:embed="rId2"/>
          <a:stretch>
            <a:fillRect/>
          </a:stretch>
        </p:blipFill>
        <p:spPr>
          <a:xfrm>
            <a:off x="4800601" y="3231"/>
            <a:ext cx="7391400" cy="6875089"/>
          </a:xfrm>
          <a:prstGeom prst="rect">
            <a:avLst/>
          </a:prstGeom>
        </p:spPr>
      </p:pic>
      <p:sp>
        <p:nvSpPr>
          <p:cNvPr id="8" name="Rectangle 7">
            <a:extLst>
              <a:ext uri="{FF2B5EF4-FFF2-40B4-BE49-F238E27FC236}">
                <a16:creationId xmlns:a16="http://schemas.microsoft.com/office/drawing/2014/main" id="{A9A62648-0706-0B52-CDCC-B906A9F19AB7}"/>
              </a:ext>
            </a:extLst>
          </p:cNvPr>
          <p:cNvSpPr/>
          <p:nvPr/>
        </p:nvSpPr>
        <p:spPr>
          <a:xfrm>
            <a:off x="427383" y="536713"/>
            <a:ext cx="447260" cy="1709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32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81C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A6666-87C3-7394-ADF8-79EC2036C608}"/>
              </a:ext>
            </a:extLst>
          </p:cNvPr>
          <p:cNvSpPr txBox="1"/>
          <p:nvPr/>
        </p:nvSpPr>
        <p:spPr>
          <a:xfrm>
            <a:off x="0" y="2386834"/>
            <a:ext cx="12192000" cy="1015663"/>
          </a:xfrm>
          <a:prstGeom prst="rect">
            <a:avLst/>
          </a:prstGeom>
          <a:noFill/>
        </p:spPr>
        <p:txBody>
          <a:bodyPr wrap="square" rtlCol="0">
            <a:spAutoFit/>
          </a:bodyPr>
          <a:lstStyle/>
          <a:p>
            <a:pPr algn="ctr"/>
            <a:r>
              <a:rPr lang="en-US" sz="6000" b="1" dirty="0">
                <a:solidFill>
                  <a:schemeClr val="accent5">
                    <a:lumMod val="20000"/>
                    <a:lumOff val="80000"/>
                  </a:schemeClr>
                </a:solidFill>
                <a:latin typeface="Futura" panose="020B0602020204020303" pitchFamily="34" charset="-79"/>
                <a:cs typeface="Futura" panose="020B0602020204020303" pitchFamily="34" charset="-79"/>
              </a:rPr>
              <a:t>Combined Methods</a:t>
            </a:r>
          </a:p>
        </p:txBody>
      </p:sp>
      <p:cxnSp>
        <p:nvCxnSpPr>
          <p:cNvPr id="5" name="Straight Connector 4">
            <a:extLst>
              <a:ext uri="{FF2B5EF4-FFF2-40B4-BE49-F238E27FC236}">
                <a16:creationId xmlns:a16="http://schemas.microsoft.com/office/drawing/2014/main" id="{3DD354DC-7CBF-14CD-657E-BA7D37AAB410}"/>
              </a:ext>
            </a:extLst>
          </p:cNvPr>
          <p:cNvCxnSpPr>
            <a:cxnSpLocks/>
          </p:cNvCxnSpPr>
          <p:nvPr/>
        </p:nvCxnSpPr>
        <p:spPr>
          <a:xfrm flipH="1">
            <a:off x="3073082" y="3429000"/>
            <a:ext cx="6045839" cy="0"/>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D64C04F-B27F-7B14-DFC1-517C994F544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118921" y="5835650"/>
            <a:ext cx="1044759" cy="542549"/>
          </a:xfrm>
          <a:prstGeom prst="rect">
            <a:avLst/>
          </a:prstGeom>
        </p:spPr>
      </p:pic>
    </p:spTree>
    <p:extLst>
      <p:ext uri="{BB962C8B-B14F-4D97-AF65-F5344CB8AC3E}">
        <p14:creationId xmlns:p14="http://schemas.microsoft.com/office/powerpoint/2010/main" val="80888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Methodology</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p:txBody>
          <a:bodyPr/>
          <a:lstStyle/>
          <a:p>
            <a:pPr marL="514350" indent="-514350">
              <a:buFont typeface="+mj-lt"/>
              <a:buAutoNum type="arabicPeriod"/>
            </a:pPr>
            <a:r>
              <a:rPr lang="en-US" dirty="0"/>
              <a:t>Inductive Coding</a:t>
            </a:r>
          </a:p>
          <a:p>
            <a:pPr marL="514350" indent="-514350">
              <a:buFont typeface="+mj-lt"/>
              <a:buAutoNum type="arabicPeriod"/>
            </a:pPr>
            <a:r>
              <a:rPr lang="en-US" dirty="0"/>
              <a:t>Thematic Analysis Program (NVivo)</a:t>
            </a:r>
          </a:p>
          <a:p>
            <a:pPr marL="514350" indent="-514350">
              <a:buFont typeface="+mj-lt"/>
              <a:buAutoNum type="arabicPeriod"/>
            </a:pPr>
            <a:r>
              <a:rPr lang="en-US" dirty="0"/>
              <a:t>Utilized Analysis to Create Main Themes per Dimension</a:t>
            </a:r>
          </a:p>
        </p:txBody>
      </p:sp>
    </p:spTree>
    <p:extLst>
      <p:ext uri="{BB962C8B-B14F-4D97-AF65-F5344CB8AC3E}">
        <p14:creationId xmlns:p14="http://schemas.microsoft.com/office/powerpoint/2010/main" val="101260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A6666-87C3-7394-ADF8-79EC2036C608}"/>
              </a:ext>
            </a:extLst>
          </p:cNvPr>
          <p:cNvSpPr txBox="1"/>
          <p:nvPr/>
        </p:nvSpPr>
        <p:spPr>
          <a:xfrm>
            <a:off x="0" y="2386834"/>
            <a:ext cx="12192000" cy="923330"/>
          </a:xfrm>
          <a:prstGeom prst="rect">
            <a:avLst/>
          </a:prstGeom>
          <a:noFill/>
        </p:spPr>
        <p:txBody>
          <a:bodyPr wrap="square" rtlCol="0">
            <a:spAutoFit/>
          </a:bodyPr>
          <a:lstStyle/>
          <a:p>
            <a:pPr algn="ctr"/>
            <a:r>
              <a:rPr lang="en-US" sz="5400" b="1" dirty="0">
                <a:solidFill>
                  <a:srgbClr val="6DB33F"/>
                </a:solidFill>
                <a:latin typeface="Futura" panose="020B0602020204020303" pitchFamily="34" charset="-79"/>
                <a:cs typeface="Futura" panose="020B0602020204020303" pitchFamily="34" charset="-79"/>
              </a:rPr>
              <a:t>Safety/Ethics Themes</a:t>
            </a:r>
          </a:p>
        </p:txBody>
      </p:sp>
      <p:cxnSp>
        <p:nvCxnSpPr>
          <p:cNvPr id="5" name="Straight Connector 4">
            <a:extLst>
              <a:ext uri="{FF2B5EF4-FFF2-40B4-BE49-F238E27FC236}">
                <a16:creationId xmlns:a16="http://schemas.microsoft.com/office/drawing/2014/main" id="{3DD354DC-7CBF-14CD-657E-BA7D37AAB410}"/>
              </a:ext>
            </a:extLst>
          </p:cNvPr>
          <p:cNvCxnSpPr>
            <a:cxnSpLocks/>
          </p:cNvCxnSpPr>
          <p:nvPr/>
        </p:nvCxnSpPr>
        <p:spPr>
          <a:xfrm flipH="1">
            <a:off x="3073082" y="3429000"/>
            <a:ext cx="6045839" cy="0"/>
          </a:xfrm>
          <a:prstGeom prst="line">
            <a:avLst/>
          </a:prstGeom>
          <a:ln w="50800">
            <a:solidFill>
              <a:srgbClr val="0181C7"/>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64B604F-0992-A0B0-5BD2-A316F4D5800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0705674" y="6001016"/>
            <a:ext cx="1064075" cy="552580"/>
          </a:xfrm>
          <a:prstGeom prst="rect">
            <a:avLst/>
          </a:prstGeom>
        </p:spPr>
      </p:pic>
      <p:sp>
        <p:nvSpPr>
          <p:cNvPr id="2" name="TextBox 1">
            <a:extLst>
              <a:ext uri="{FF2B5EF4-FFF2-40B4-BE49-F238E27FC236}">
                <a16:creationId xmlns:a16="http://schemas.microsoft.com/office/drawing/2014/main" id="{69F1116A-5CD8-C132-554C-0911FD2FD76B}"/>
              </a:ext>
            </a:extLst>
          </p:cNvPr>
          <p:cNvSpPr txBox="1"/>
          <p:nvPr/>
        </p:nvSpPr>
        <p:spPr>
          <a:xfrm>
            <a:off x="0" y="3504541"/>
            <a:ext cx="12192000" cy="584775"/>
          </a:xfrm>
          <a:prstGeom prst="rect">
            <a:avLst/>
          </a:prstGeom>
          <a:noFill/>
        </p:spPr>
        <p:txBody>
          <a:bodyPr wrap="square" rtlCol="0">
            <a:spAutoFit/>
          </a:bodyPr>
          <a:lstStyle/>
          <a:p>
            <a:pPr algn="ctr"/>
            <a:r>
              <a:rPr kumimoji="0" lang="en-US" sz="3200" b="1" i="1" strike="noStrike" kern="1200" cap="none" spc="0" normalizeH="0" baseline="0" noProof="0" dirty="0">
                <a:ln>
                  <a:noFill/>
                </a:ln>
                <a:solidFill>
                  <a:srgbClr val="028CD4"/>
                </a:solidFill>
                <a:effectLst/>
                <a:uLnTx/>
                <a:uFillTx/>
                <a:latin typeface="Futura" panose="020B0602020204020303" pitchFamily="34" charset="-79"/>
                <a:ea typeface="+mn-ea"/>
                <a:cs typeface="Futura" panose="020B0602020204020303" pitchFamily="34" charset="-79"/>
              </a:rPr>
              <a:t>Combined Methods</a:t>
            </a:r>
          </a:p>
        </p:txBody>
      </p:sp>
    </p:spTree>
    <p:extLst>
      <p:ext uri="{BB962C8B-B14F-4D97-AF65-F5344CB8AC3E}">
        <p14:creationId xmlns:p14="http://schemas.microsoft.com/office/powerpoint/2010/main" val="340585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8E67ACB9-1974-C542-410C-A0CCE043038B}"/>
              </a:ext>
            </a:extLst>
          </p:cNvPr>
          <p:cNvSpPr>
            <a:spLocks noGrp="1"/>
          </p:cNvSpPr>
          <p:nvPr>
            <p:ph type="ctrTitle"/>
          </p:nvPr>
        </p:nvSpPr>
        <p:spPr/>
        <p:txBody>
          <a:bodyPr/>
          <a:lstStyle/>
          <a:p>
            <a:r>
              <a:rPr lang="en-US" dirty="0"/>
              <a:t>Main Safety Themes</a:t>
            </a:r>
          </a:p>
        </p:txBody>
      </p:sp>
      <p:sp>
        <p:nvSpPr>
          <p:cNvPr id="2" name="Rectangle 1">
            <a:extLst>
              <a:ext uri="{FF2B5EF4-FFF2-40B4-BE49-F238E27FC236}">
                <a16:creationId xmlns:a16="http://schemas.microsoft.com/office/drawing/2014/main" id="{E291CA3D-8E05-003C-0A21-BD707BD96A04}"/>
              </a:ext>
            </a:extLst>
          </p:cNvPr>
          <p:cNvSpPr/>
          <p:nvPr/>
        </p:nvSpPr>
        <p:spPr>
          <a:xfrm>
            <a:off x="914400" y="1621971"/>
            <a:ext cx="4539343" cy="44953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0">
            <a:extLst>
              <a:ext uri="{FF2B5EF4-FFF2-40B4-BE49-F238E27FC236}">
                <a16:creationId xmlns:a16="http://schemas.microsoft.com/office/drawing/2014/main" id="{9FF07C9F-D27A-F426-1070-700AA909B17B}"/>
              </a:ext>
            </a:extLst>
          </p:cNvPr>
          <p:cNvSpPr txBox="1">
            <a:spLocks/>
          </p:cNvSpPr>
          <p:nvPr/>
        </p:nvSpPr>
        <p:spPr>
          <a:xfrm>
            <a:off x="914400" y="1408925"/>
            <a:ext cx="10363200" cy="502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2" indent="-285750" fontAlgn="ctr">
              <a:lnSpc>
                <a:spcPct val="200000"/>
              </a:lnSpc>
              <a:buFont typeface="Arial" panose="020B0604020202020204" pitchFamily="34" charset="0"/>
              <a:buChar char="•"/>
            </a:pPr>
            <a:r>
              <a:rPr lang="en-US" b="1" dirty="0"/>
              <a:t>New/Rundown Equipment </a:t>
            </a:r>
          </a:p>
          <a:p>
            <a:pPr marL="285750" lvl="2" indent="-285750" fontAlgn="ctr">
              <a:lnSpc>
                <a:spcPct val="200000"/>
              </a:lnSpc>
              <a:buFont typeface="Arial" panose="020B0604020202020204" pitchFamily="34" charset="0"/>
              <a:buChar char="•"/>
            </a:pPr>
            <a:r>
              <a:rPr lang="en-US" b="1" dirty="0"/>
              <a:t>Site Specific Improvements </a:t>
            </a:r>
            <a:r>
              <a:rPr lang="en-US" dirty="0"/>
              <a:t>(transport/packing/loading/driving)</a:t>
            </a:r>
            <a:endParaRPr lang="en-US" b="1" dirty="0"/>
          </a:p>
          <a:p>
            <a:pPr marL="285750" lvl="2" indent="-285750" fontAlgn="ctr">
              <a:lnSpc>
                <a:spcPct val="200000"/>
              </a:lnSpc>
              <a:buFont typeface="Arial" panose="020B0604020202020204" pitchFamily="34" charset="0"/>
              <a:buChar char="•"/>
            </a:pPr>
            <a:r>
              <a:rPr lang="en-US" b="1" dirty="0"/>
              <a:t>Not feeling heard </a:t>
            </a:r>
            <a:r>
              <a:rPr lang="en-US" dirty="0"/>
              <a:t>(action)</a:t>
            </a:r>
          </a:p>
          <a:p>
            <a:pPr marL="285750" lvl="2" indent="-285750" fontAlgn="ctr">
              <a:lnSpc>
                <a:spcPct val="200000"/>
              </a:lnSpc>
              <a:buFont typeface="Arial" panose="020B0604020202020204" pitchFamily="34" charset="0"/>
              <a:buChar char="•"/>
            </a:pPr>
            <a:r>
              <a:rPr lang="en-US" b="1" dirty="0"/>
              <a:t>Trainings</a:t>
            </a:r>
            <a:r>
              <a:rPr lang="en-US" dirty="0"/>
              <a:t> (especially for new hires)</a:t>
            </a:r>
          </a:p>
          <a:p>
            <a:pPr marL="285750" lvl="2" indent="-285750" fontAlgn="ctr">
              <a:lnSpc>
                <a:spcPct val="200000"/>
              </a:lnSpc>
              <a:buFont typeface="Arial" panose="020B0604020202020204" pitchFamily="34" charset="0"/>
              <a:buChar char="•"/>
            </a:pPr>
            <a:r>
              <a:rPr lang="en-US" b="1" dirty="0"/>
              <a:t>Accountability</a:t>
            </a:r>
            <a:r>
              <a:rPr lang="en-US" dirty="0"/>
              <a:t> (management following up with employees)</a:t>
            </a:r>
          </a:p>
          <a:p>
            <a:pPr marL="285750" lvl="2" indent="-285750" fontAlgn="ctr">
              <a:lnSpc>
                <a:spcPct val="200000"/>
              </a:lnSpc>
              <a:buFont typeface="Arial" panose="020B0604020202020204" pitchFamily="34" charset="0"/>
              <a:buChar char="•"/>
            </a:pPr>
            <a:r>
              <a:rPr lang="en-US" b="1" dirty="0"/>
              <a:t>Expectations </a:t>
            </a:r>
            <a:r>
              <a:rPr lang="en-US" dirty="0"/>
              <a:t>(productivity more important than safety)</a:t>
            </a:r>
          </a:p>
          <a:p>
            <a:pPr marL="285750" lvl="2" indent="-285750" fontAlgn="ctr">
              <a:lnSpc>
                <a:spcPct val="150000"/>
              </a:lnSpc>
              <a:buFont typeface="Arial" panose="020B0604020202020204" pitchFamily="34" charset="0"/>
              <a:buChar char="•"/>
            </a:pPr>
            <a:r>
              <a:rPr lang="en-US" dirty="0"/>
              <a:t>Common theme related to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Perceived Reactionary safety measures </a:t>
            </a:r>
          </a:p>
          <a:p>
            <a:pPr marL="742950" lvl="3" indent="-285750" fontAlgn="ctr">
              <a:lnSpc>
                <a:spcPct val="150000"/>
              </a:lnSpc>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 lot of comments talking about safety being an issue only when someone is injured)</a:t>
            </a:r>
          </a:p>
        </p:txBody>
      </p:sp>
    </p:spTree>
    <p:extLst>
      <p:ext uri="{BB962C8B-B14F-4D97-AF65-F5344CB8AC3E}">
        <p14:creationId xmlns:p14="http://schemas.microsoft.com/office/powerpoint/2010/main" val="3802096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8E67ACB9-1974-C542-410C-A0CCE043038B}"/>
              </a:ext>
            </a:extLst>
          </p:cNvPr>
          <p:cNvSpPr>
            <a:spLocks noGrp="1"/>
          </p:cNvSpPr>
          <p:nvPr>
            <p:ph type="ctrTitle"/>
          </p:nvPr>
        </p:nvSpPr>
        <p:spPr/>
        <p:txBody>
          <a:bodyPr/>
          <a:lstStyle/>
          <a:p>
            <a:r>
              <a:rPr lang="en-US" dirty="0"/>
              <a:t>Main Ethics Themes</a:t>
            </a:r>
          </a:p>
        </p:txBody>
      </p:sp>
      <p:sp>
        <p:nvSpPr>
          <p:cNvPr id="2" name="Rectangle 1">
            <a:extLst>
              <a:ext uri="{FF2B5EF4-FFF2-40B4-BE49-F238E27FC236}">
                <a16:creationId xmlns:a16="http://schemas.microsoft.com/office/drawing/2014/main" id="{E291CA3D-8E05-003C-0A21-BD707BD96A04}"/>
              </a:ext>
            </a:extLst>
          </p:cNvPr>
          <p:cNvSpPr/>
          <p:nvPr/>
        </p:nvSpPr>
        <p:spPr>
          <a:xfrm>
            <a:off x="914400" y="1621971"/>
            <a:ext cx="4539343" cy="44953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0">
            <a:extLst>
              <a:ext uri="{FF2B5EF4-FFF2-40B4-BE49-F238E27FC236}">
                <a16:creationId xmlns:a16="http://schemas.microsoft.com/office/drawing/2014/main" id="{9FF07C9F-D27A-F426-1070-700AA909B17B}"/>
              </a:ext>
            </a:extLst>
          </p:cNvPr>
          <p:cNvSpPr txBox="1">
            <a:spLocks/>
          </p:cNvSpPr>
          <p:nvPr/>
        </p:nvSpPr>
        <p:spPr>
          <a:xfrm>
            <a:off x="914400" y="1408925"/>
            <a:ext cx="10363200" cy="502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2" indent="-285750" fontAlgn="ctr">
              <a:lnSpc>
                <a:spcPct val="150000"/>
              </a:lnSpc>
              <a:buFont typeface="Arial" panose="020B0604020202020204" pitchFamily="34" charset="0"/>
              <a:buChar char="•"/>
            </a:pPr>
            <a:r>
              <a:rPr lang="en-US" b="1" dirty="0"/>
              <a:t>Good ethics</a:t>
            </a:r>
          </a:p>
          <a:p>
            <a:pPr marL="285750" lvl="2" indent="-285750" fontAlgn="ctr">
              <a:lnSpc>
                <a:spcPct val="150000"/>
              </a:lnSpc>
              <a:buFont typeface="Arial" panose="020B0604020202020204" pitchFamily="34" charset="0"/>
              <a:buChar char="•"/>
            </a:pPr>
            <a:r>
              <a:rPr lang="en-US" b="1" dirty="0"/>
              <a:t>Bad ethics</a:t>
            </a:r>
          </a:p>
          <a:p>
            <a:pPr marL="285750" lvl="2" indent="-285750" fontAlgn="ctr">
              <a:lnSpc>
                <a:spcPct val="150000"/>
              </a:lnSpc>
              <a:buFont typeface="Arial" panose="020B0604020202020204" pitchFamily="34" charset="0"/>
              <a:buChar char="•"/>
            </a:pPr>
            <a:r>
              <a:rPr lang="en-US" b="1" dirty="0"/>
              <a:t>Improvements/Concerns:</a:t>
            </a:r>
          </a:p>
          <a:p>
            <a:pPr marL="742950" lvl="3" indent="-285750" fontAlgn="ctr">
              <a:lnSpc>
                <a:spcPct val="150000"/>
              </a:lnSpc>
            </a:pPr>
            <a:r>
              <a:rPr lang="en-US" dirty="0"/>
              <a:t>Management relations (being held accountable)</a:t>
            </a:r>
          </a:p>
          <a:p>
            <a:pPr marL="742950" lvl="3" indent="-285750" fontAlgn="ctr">
              <a:lnSpc>
                <a:spcPct val="150000"/>
              </a:lnSpc>
            </a:pPr>
            <a:r>
              <a:rPr lang="en-US" dirty="0"/>
              <a:t>Among coworkers</a:t>
            </a:r>
          </a:p>
          <a:p>
            <a:pPr marL="742950" lvl="3" indent="-285750" fontAlgn="ctr">
              <a:lnSpc>
                <a:spcPct val="150000"/>
              </a:lnSpc>
            </a:pPr>
            <a:r>
              <a:rPr lang="en-US" dirty="0"/>
              <a:t>Trainings</a:t>
            </a:r>
          </a:p>
          <a:p>
            <a:pPr marL="742950" lvl="3" indent="-285750" fontAlgn="ctr">
              <a:lnSpc>
                <a:spcPct val="150000"/>
              </a:lnSpc>
            </a:pPr>
            <a:r>
              <a:rPr lang="en-US" dirty="0"/>
              <a:t>Policies</a:t>
            </a:r>
          </a:p>
          <a:p>
            <a:pPr marL="742950" lvl="3" indent="-285750" fontAlgn="ctr">
              <a:lnSpc>
                <a:spcPct val="150000"/>
              </a:lnSpc>
            </a:pPr>
            <a:r>
              <a:rPr lang="en-US" dirty="0"/>
              <a:t>Organization wide</a:t>
            </a:r>
          </a:p>
          <a:p>
            <a:pPr marL="285750" lvl="2" indent="-285750" fontAlgn="ctr">
              <a:lnSpc>
                <a:spcPct val="150000"/>
              </a:lnSpc>
              <a:buFont typeface="Arial" panose="020B0604020202020204" pitchFamily="34" charset="0"/>
              <a:buChar char="•"/>
            </a:pPr>
            <a:r>
              <a:rPr lang="en-US" b="1" dirty="0"/>
              <a:t>Biases (Racial, In-group)</a:t>
            </a:r>
          </a:p>
          <a:p>
            <a:pPr marL="285750" lvl="2" indent="-285750" fontAlgn="ctr">
              <a:lnSpc>
                <a:spcPct val="150000"/>
              </a:lnSpc>
              <a:buFont typeface="Arial" panose="020B0604020202020204" pitchFamily="34" charset="0"/>
              <a:buChar char="•"/>
            </a:pPr>
            <a:r>
              <a:rPr lang="en-US" b="1" dirty="0"/>
              <a:t>Work ethic</a:t>
            </a:r>
          </a:p>
          <a:p>
            <a:pPr marL="742950" lvl="3" indent="-285750" fontAlgn="ctr">
              <a:lnSpc>
                <a:spcPct val="150000"/>
              </a:lnSpc>
            </a:pPr>
            <a:r>
              <a:rPr lang="en-US" b="1"/>
              <a:t>generational</a:t>
            </a:r>
            <a:endParaRPr lang="en-US" b="1" dirty="0"/>
          </a:p>
        </p:txBody>
      </p:sp>
    </p:spTree>
    <p:extLst>
      <p:ext uri="{BB962C8B-B14F-4D97-AF65-F5344CB8AC3E}">
        <p14:creationId xmlns:p14="http://schemas.microsoft.com/office/powerpoint/2010/main" val="157159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42A05F-6C4A-CDAF-F622-EAAB774AF032}"/>
              </a:ext>
            </a:extLst>
          </p:cNvPr>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flipH="1">
            <a:off x="0" y="0"/>
            <a:ext cx="12192000" cy="6858000"/>
          </a:xfrm>
        </p:spPr>
      </p:pic>
      <p:sp>
        <p:nvSpPr>
          <p:cNvPr id="6" name="Title 5">
            <a:extLst>
              <a:ext uri="{FF2B5EF4-FFF2-40B4-BE49-F238E27FC236}">
                <a16:creationId xmlns:a16="http://schemas.microsoft.com/office/drawing/2014/main" id="{F7A5B49D-FE75-E918-F763-9782B995E7C1}"/>
              </a:ext>
            </a:extLst>
          </p:cNvPr>
          <p:cNvSpPr>
            <a:spLocks noGrp="1"/>
          </p:cNvSpPr>
          <p:nvPr>
            <p:ph type="ctrTitle"/>
          </p:nvPr>
        </p:nvSpPr>
        <p:spPr>
          <a:xfrm>
            <a:off x="634672" y="440877"/>
            <a:ext cx="10028845" cy="1549928"/>
          </a:xfrm>
        </p:spPr>
        <p:txBody>
          <a:bodyPr/>
          <a:lstStyle/>
          <a:p>
            <a:r>
              <a:rPr lang="en-US" dirty="0">
                <a:effectLst/>
              </a:rPr>
              <a:t>Alternative Programs</a:t>
            </a:r>
          </a:p>
        </p:txBody>
      </p:sp>
      <p:pic>
        <p:nvPicPr>
          <p:cNvPr id="9" name="Picture 8">
            <a:extLst>
              <a:ext uri="{FF2B5EF4-FFF2-40B4-BE49-F238E27FC236}">
                <a16:creationId xmlns:a16="http://schemas.microsoft.com/office/drawing/2014/main" id="{627CD752-2C14-70D7-FC5F-C68D27612150}"/>
              </a:ext>
            </a:extLst>
          </p:cNvPr>
          <p:cNvPicPr>
            <a:picLocks noChangeAspect="1"/>
          </p:cNvPicPr>
          <p:nvPr/>
        </p:nvPicPr>
        <p:blipFill>
          <a:blip r:embed="rId4"/>
          <a:stretch>
            <a:fillRect/>
          </a:stretch>
        </p:blipFill>
        <p:spPr>
          <a:xfrm>
            <a:off x="6320659" y="2111829"/>
            <a:ext cx="5871341" cy="4746171"/>
          </a:xfrm>
          <a:prstGeom prst="rect">
            <a:avLst/>
          </a:prstGeom>
        </p:spPr>
      </p:pic>
      <p:pic>
        <p:nvPicPr>
          <p:cNvPr id="10" name="Picture 9">
            <a:extLst>
              <a:ext uri="{FF2B5EF4-FFF2-40B4-BE49-F238E27FC236}">
                <a16:creationId xmlns:a16="http://schemas.microsoft.com/office/drawing/2014/main" id="{5E5718B0-6B83-374B-A66C-3F17D15625DC}"/>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249564" y="4937229"/>
            <a:ext cx="1781586" cy="925187"/>
          </a:xfrm>
          <a:prstGeom prst="rect">
            <a:avLst/>
          </a:prstGeom>
        </p:spPr>
      </p:pic>
    </p:spTree>
    <p:extLst>
      <p:ext uri="{BB962C8B-B14F-4D97-AF65-F5344CB8AC3E}">
        <p14:creationId xmlns:p14="http://schemas.microsoft.com/office/powerpoint/2010/main" val="307918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BFDF5F-87A9-326F-3B32-16D2FC276323}"/>
              </a:ext>
            </a:extLst>
          </p:cNvPr>
          <p:cNvSpPr txBox="1"/>
          <p:nvPr/>
        </p:nvSpPr>
        <p:spPr>
          <a:xfrm>
            <a:off x="5622780" y="1182518"/>
            <a:ext cx="5045220" cy="2620397"/>
          </a:xfrm>
          <a:prstGeom prst="rect">
            <a:avLst/>
          </a:prstGeom>
          <a:noFill/>
        </p:spPr>
        <p:txBody>
          <a:bodyPr wrap="square" rtlCol="0">
            <a:spAutoFit/>
          </a:bodyPr>
          <a:lstStyle/>
          <a:p>
            <a:pPr marL="342900" indent="-342900">
              <a:lnSpc>
                <a:spcPct val="150000"/>
              </a:lnSpc>
              <a:buClr>
                <a:srgbClr val="6DB33F"/>
              </a:buClr>
              <a:buSzPct val="116000"/>
              <a:buFont typeface="Arial" panose="020B0604020202020204" pitchFamily="34" charset="0"/>
              <a:buChar char="•"/>
            </a:pPr>
            <a:r>
              <a:rPr lang="en-US" sz="2400" dirty="0">
                <a:solidFill>
                  <a:schemeClr val="bg2">
                    <a:lumMod val="25000"/>
                  </a:schemeClr>
                </a:solidFill>
              </a:rPr>
              <a:t>Themes/Sentiment per Dimension </a:t>
            </a:r>
          </a:p>
          <a:p>
            <a:pPr marL="800100" lvl="1" indent="-342900">
              <a:lnSpc>
                <a:spcPct val="150000"/>
              </a:lnSpc>
              <a:buClr>
                <a:srgbClr val="6DB33F"/>
              </a:buClr>
              <a:buSzPct val="116000"/>
              <a:buFont typeface="Arial" panose="020B0604020202020204" pitchFamily="34" charset="0"/>
              <a:buChar char="•"/>
            </a:pPr>
            <a:r>
              <a:rPr lang="en-US" sz="2000" dirty="0">
                <a:solidFill>
                  <a:schemeClr val="bg2">
                    <a:lumMod val="25000"/>
                  </a:schemeClr>
                </a:solidFill>
              </a:rPr>
              <a:t>Auto Generated</a:t>
            </a:r>
          </a:p>
          <a:p>
            <a:pPr marL="800100" lvl="1" indent="-342900">
              <a:lnSpc>
                <a:spcPct val="150000"/>
              </a:lnSpc>
              <a:buClr>
                <a:srgbClr val="6DB33F"/>
              </a:buClr>
              <a:buSzPct val="116000"/>
              <a:buFont typeface="Arial" panose="020B0604020202020204" pitchFamily="34" charset="0"/>
              <a:buChar char="•"/>
            </a:pPr>
            <a:r>
              <a:rPr lang="en-US" sz="2000" dirty="0">
                <a:solidFill>
                  <a:schemeClr val="bg2">
                    <a:lumMod val="25000"/>
                  </a:schemeClr>
                </a:solidFill>
              </a:rPr>
              <a:t>Combined Methods</a:t>
            </a:r>
          </a:p>
          <a:p>
            <a:pPr marL="342900" indent="-342900">
              <a:lnSpc>
                <a:spcPct val="150000"/>
              </a:lnSpc>
              <a:buClr>
                <a:srgbClr val="6DB33F"/>
              </a:buClr>
              <a:buSzPct val="116000"/>
              <a:buFont typeface="Arial" panose="020B0604020202020204" pitchFamily="34" charset="0"/>
              <a:buChar char="•"/>
            </a:pPr>
            <a:r>
              <a:rPr lang="en-US" sz="2400" dirty="0">
                <a:solidFill>
                  <a:schemeClr val="bg2">
                    <a:lumMod val="25000"/>
                  </a:schemeClr>
                </a:solidFill>
              </a:rPr>
              <a:t>Alternative Programs</a:t>
            </a:r>
          </a:p>
          <a:p>
            <a:pPr marL="342900" indent="-342900">
              <a:lnSpc>
                <a:spcPct val="150000"/>
              </a:lnSpc>
              <a:buClr>
                <a:srgbClr val="6DB33F"/>
              </a:buClr>
              <a:buSzPct val="116000"/>
              <a:buFont typeface="Arial" panose="020B0604020202020204" pitchFamily="34" charset="0"/>
              <a:buChar char="•"/>
            </a:pPr>
            <a:endParaRPr lang="en-US" sz="2400" dirty="0">
              <a:solidFill>
                <a:schemeClr val="bg2">
                  <a:lumMod val="25000"/>
                </a:schemeClr>
              </a:solidFill>
            </a:endParaRPr>
          </a:p>
        </p:txBody>
      </p:sp>
      <p:sp>
        <p:nvSpPr>
          <p:cNvPr id="9" name="Title 8">
            <a:extLst>
              <a:ext uri="{FF2B5EF4-FFF2-40B4-BE49-F238E27FC236}">
                <a16:creationId xmlns:a16="http://schemas.microsoft.com/office/drawing/2014/main" id="{E89AF7F5-51B1-7A74-229C-B60E0F74C77F}"/>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86594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NVivo</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914400" y="1883934"/>
            <a:ext cx="9104243" cy="4029850"/>
          </a:xfrm>
        </p:spPr>
        <p:txBody>
          <a:bodyPr>
            <a:normAutofit fontScale="92500" lnSpcReduction="20000"/>
          </a:bodyPr>
          <a:lstStyle/>
          <a:p>
            <a:pPr marL="514350" indent="-514350">
              <a:buFont typeface="+mj-lt"/>
              <a:buAutoNum type="arabicPeriod"/>
            </a:pPr>
            <a:r>
              <a:rPr lang="en-US" sz="2400" b="1" dirty="0"/>
              <a:t>Helps with the analysis of qualitative &amp; quantitative data</a:t>
            </a:r>
          </a:p>
          <a:p>
            <a:pPr lvl="1"/>
            <a:r>
              <a:rPr lang="en-US" sz="2000" dirty="0"/>
              <a:t>Although the system requires multiple methods to understand themes, one advantage is that it allows data analysis on mixed research methods - qualitative &amp; quantitative.</a:t>
            </a:r>
          </a:p>
          <a:p>
            <a:pPr marL="514350" indent="-514350">
              <a:buFont typeface="+mj-lt"/>
              <a:buAutoNum type="arabicPeriod"/>
            </a:pPr>
            <a:r>
              <a:rPr lang="en-US" sz="2400" b="1" dirty="0"/>
              <a:t>Organizes and codes multiple data sources in one central project.</a:t>
            </a:r>
          </a:p>
          <a:p>
            <a:pPr lvl="1"/>
            <a:r>
              <a:rPr lang="en-US" sz="2000" dirty="0"/>
              <a:t>Autogenerates themes within data. With the ability to analyze surveys, transcripts, interviews, and academic reports.</a:t>
            </a:r>
          </a:p>
          <a:p>
            <a:pPr marL="514350" indent="-514350">
              <a:buFont typeface="+mj-lt"/>
              <a:buAutoNum type="arabicPeriod"/>
            </a:pPr>
            <a:r>
              <a:rPr lang="en-US" sz="2400" b="1" dirty="0"/>
              <a:t>Useful, </a:t>
            </a:r>
            <a:r>
              <a:rPr lang="en-US" sz="2400" b="1" i="1" dirty="0"/>
              <a:t>but </a:t>
            </a:r>
            <a:r>
              <a:rPr lang="en-US" sz="2400" b="1" dirty="0"/>
              <a:t>requires additional resources</a:t>
            </a:r>
          </a:p>
          <a:p>
            <a:pPr lvl="1"/>
            <a:r>
              <a:rPr lang="en-US" sz="2000" dirty="0"/>
              <a:t>Good for quickly analyzing data, but the output does not allow for easy export, chart/dashboard creation, or further analysis into coded themes</a:t>
            </a:r>
            <a:endParaRPr lang="en-US" sz="2000" b="1" dirty="0"/>
          </a:p>
          <a:p>
            <a:pPr marL="514350" indent="-514350">
              <a:buFont typeface="+mj-lt"/>
              <a:buAutoNum type="arabicPeriod"/>
            </a:pPr>
            <a:r>
              <a:rPr lang="en-US" sz="2400" b="1" dirty="0"/>
              <a:t>Learning Curve</a:t>
            </a:r>
          </a:p>
          <a:p>
            <a:pPr lvl="1"/>
            <a:r>
              <a:rPr lang="fr-FR" sz="2000" dirty="0"/>
              <a:t>Unlike the other programs used, the user interface takes a greater knowledge threshold. With most functions within the program taking a certain level of experience.</a:t>
            </a:r>
          </a:p>
        </p:txBody>
      </p:sp>
      <p:sp>
        <p:nvSpPr>
          <p:cNvPr id="2" name="TextBox 1">
            <a:extLst>
              <a:ext uri="{FF2B5EF4-FFF2-40B4-BE49-F238E27FC236}">
                <a16:creationId xmlns:a16="http://schemas.microsoft.com/office/drawing/2014/main" id="{906A86CE-D9BF-5CBF-B50F-232734146949}"/>
              </a:ext>
            </a:extLst>
          </p:cNvPr>
          <p:cNvSpPr txBox="1"/>
          <p:nvPr/>
        </p:nvSpPr>
        <p:spPr>
          <a:xfrm>
            <a:off x="990600" y="1360714"/>
            <a:ext cx="3048000" cy="523220"/>
          </a:xfrm>
          <a:prstGeom prst="rect">
            <a:avLst/>
          </a:prstGeom>
          <a:noFill/>
        </p:spPr>
        <p:txBody>
          <a:bodyPr wrap="square" rtlCol="0">
            <a:spAutoFit/>
          </a:bodyPr>
          <a:lstStyle/>
          <a:p>
            <a:r>
              <a:rPr lang="en-US" sz="2800" dirty="0"/>
              <a:t>Thematic Analysis</a:t>
            </a:r>
          </a:p>
        </p:txBody>
      </p:sp>
    </p:spTree>
    <p:extLst>
      <p:ext uri="{BB962C8B-B14F-4D97-AF65-F5344CB8AC3E}">
        <p14:creationId xmlns:p14="http://schemas.microsoft.com/office/powerpoint/2010/main" val="1119702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Qualtrics</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914400" y="1883934"/>
            <a:ext cx="10363200" cy="4466066"/>
          </a:xfrm>
        </p:spPr>
        <p:txBody>
          <a:bodyPr>
            <a:normAutofit/>
          </a:bodyPr>
          <a:lstStyle/>
          <a:p>
            <a:pPr marL="514350" indent="-514350">
              <a:buFont typeface="+mj-lt"/>
              <a:buAutoNum type="arabicPeriod"/>
            </a:pPr>
            <a:r>
              <a:rPr lang="en-US" sz="2400" b="1" dirty="0"/>
              <a:t>Turn text responses into insight</a:t>
            </a:r>
          </a:p>
          <a:p>
            <a:pPr lvl="1"/>
            <a:r>
              <a:rPr lang="en-US" sz="2000" dirty="0"/>
              <a:t>With Text </a:t>
            </a:r>
            <a:r>
              <a:rPr lang="en-US" sz="2000" dirty="0" err="1"/>
              <a:t>iQ</a:t>
            </a:r>
            <a:r>
              <a:rPr lang="en-US" sz="2000" dirty="0"/>
              <a:t>, you can uncover the most actionable insights from surveys and open text responses. It instantly analyzes documents so that you can understand what, in your employees’ own words, matters most.</a:t>
            </a:r>
          </a:p>
          <a:p>
            <a:pPr marL="514350" indent="-514350">
              <a:buFont typeface="+mj-lt"/>
              <a:buAutoNum type="arabicPeriod"/>
            </a:pPr>
            <a:r>
              <a:rPr lang="en-US" sz="2400" b="1" dirty="0"/>
              <a:t>Make data-driven decisions and predict what happens next</a:t>
            </a:r>
          </a:p>
          <a:p>
            <a:pPr lvl="1"/>
            <a:r>
              <a:rPr lang="en-US" sz="2000" dirty="0"/>
              <a:t>With Stats </a:t>
            </a:r>
            <a:r>
              <a:rPr lang="en-US" sz="2000" dirty="0" err="1"/>
              <a:t>iQ</a:t>
            </a:r>
            <a:r>
              <a:rPr lang="en-US" sz="2000" dirty="0"/>
              <a:t>, you can uncover meaning in data, hidden trends and produce predictive models. Stats </a:t>
            </a:r>
            <a:r>
              <a:rPr lang="en-US" sz="2000" dirty="0" err="1"/>
              <a:t>iQ</a:t>
            </a:r>
            <a:r>
              <a:rPr lang="en-US" sz="2000" dirty="0"/>
              <a:t> automatically runs the right statistical tests based on what you want to achieve and then translates the results into simple language that anyone can put into action.</a:t>
            </a:r>
          </a:p>
          <a:p>
            <a:pPr marL="514350" indent="-514350">
              <a:buFont typeface="+mj-lt"/>
              <a:buAutoNum type="arabicPeriod"/>
            </a:pPr>
            <a:r>
              <a:rPr lang="en-US" sz="2400" b="1" dirty="0"/>
              <a:t>Benefits of Topic Modeling</a:t>
            </a:r>
          </a:p>
          <a:p>
            <a:pPr lvl="1"/>
            <a:r>
              <a:rPr lang="fr-FR" sz="2000" dirty="0"/>
              <a:t>Mine relevant information at </a:t>
            </a:r>
            <a:r>
              <a:rPr lang="fr-FR" sz="2000" dirty="0" err="1"/>
              <a:t>scale</a:t>
            </a:r>
            <a:endParaRPr lang="fr-FR" sz="2000" dirty="0"/>
          </a:p>
          <a:p>
            <a:pPr lvl="1"/>
            <a:r>
              <a:rPr lang="fr-FR" sz="2000" dirty="0"/>
              <a:t>Real-time </a:t>
            </a:r>
            <a:r>
              <a:rPr lang="fr-FR" sz="2000" dirty="0" err="1"/>
              <a:t>analysis</a:t>
            </a:r>
            <a:endParaRPr lang="fr-FR" sz="2000" dirty="0"/>
          </a:p>
          <a:p>
            <a:pPr lvl="1"/>
            <a:r>
              <a:rPr lang="fr-FR" sz="2000" dirty="0"/>
              <a:t>Consistent </a:t>
            </a:r>
            <a:r>
              <a:rPr lang="fr-FR" sz="2000" dirty="0" err="1"/>
              <a:t>understanding</a:t>
            </a:r>
            <a:r>
              <a:rPr lang="fr-FR" sz="2000" dirty="0"/>
              <a:t> of data</a:t>
            </a:r>
          </a:p>
          <a:p>
            <a:pPr lvl="1"/>
            <a:endParaRPr lang="fr-FR" sz="2000" dirty="0"/>
          </a:p>
          <a:p>
            <a:pPr lvl="1"/>
            <a:endParaRPr lang="en-US" sz="2000" dirty="0"/>
          </a:p>
          <a:p>
            <a:pPr marL="971550" lvl="1" indent="-514350">
              <a:buFont typeface="+mj-lt"/>
              <a:buAutoNum type="arabicPeriod"/>
            </a:pPr>
            <a:endParaRPr lang="en-US" sz="2000" dirty="0"/>
          </a:p>
        </p:txBody>
      </p:sp>
      <p:sp>
        <p:nvSpPr>
          <p:cNvPr id="2" name="TextBox 1">
            <a:extLst>
              <a:ext uri="{FF2B5EF4-FFF2-40B4-BE49-F238E27FC236}">
                <a16:creationId xmlns:a16="http://schemas.microsoft.com/office/drawing/2014/main" id="{906A86CE-D9BF-5CBF-B50F-232734146949}"/>
              </a:ext>
            </a:extLst>
          </p:cNvPr>
          <p:cNvSpPr txBox="1"/>
          <p:nvPr/>
        </p:nvSpPr>
        <p:spPr>
          <a:xfrm>
            <a:off x="990600" y="1360714"/>
            <a:ext cx="3048000" cy="523220"/>
          </a:xfrm>
          <a:prstGeom prst="rect">
            <a:avLst/>
          </a:prstGeom>
          <a:noFill/>
        </p:spPr>
        <p:txBody>
          <a:bodyPr wrap="square" rtlCol="0">
            <a:spAutoFit/>
          </a:bodyPr>
          <a:lstStyle/>
          <a:p>
            <a:r>
              <a:rPr lang="en-US" sz="2800" dirty="0"/>
              <a:t>Topic Modeling</a:t>
            </a:r>
          </a:p>
        </p:txBody>
      </p:sp>
    </p:spTree>
    <p:extLst>
      <p:ext uri="{BB962C8B-B14F-4D97-AF65-F5344CB8AC3E}">
        <p14:creationId xmlns:p14="http://schemas.microsoft.com/office/powerpoint/2010/main" val="138281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Qualtrics</a:t>
            </a:r>
          </a:p>
        </p:txBody>
      </p:sp>
      <p:sp>
        <p:nvSpPr>
          <p:cNvPr id="2" name="TextBox 1">
            <a:extLst>
              <a:ext uri="{FF2B5EF4-FFF2-40B4-BE49-F238E27FC236}">
                <a16:creationId xmlns:a16="http://schemas.microsoft.com/office/drawing/2014/main" id="{906A86CE-D9BF-5CBF-B50F-232734146949}"/>
              </a:ext>
            </a:extLst>
          </p:cNvPr>
          <p:cNvSpPr txBox="1"/>
          <p:nvPr/>
        </p:nvSpPr>
        <p:spPr>
          <a:xfrm>
            <a:off x="990600" y="1360714"/>
            <a:ext cx="3048000" cy="523220"/>
          </a:xfrm>
          <a:prstGeom prst="rect">
            <a:avLst/>
          </a:prstGeom>
          <a:noFill/>
        </p:spPr>
        <p:txBody>
          <a:bodyPr wrap="square" rtlCol="0">
            <a:spAutoFit/>
          </a:bodyPr>
          <a:lstStyle/>
          <a:p>
            <a:r>
              <a:rPr lang="en-US" sz="2800" dirty="0"/>
              <a:t>Example Data</a:t>
            </a:r>
          </a:p>
        </p:txBody>
      </p:sp>
      <p:pic>
        <p:nvPicPr>
          <p:cNvPr id="1026" name="Picture 2" descr="Sentiment by topic report">
            <a:extLst>
              <a:ext uri="{FF2B5EF4-FFF2-40B4-BE49-F238E27FC236}">
                <a16:creationId xmlns:a16="http://schemas.microsoft.com/office/drawing/2014/main" id="{2F7DBA70-B1D9-0317-A224-9F7C71AF3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55" y="1883935"/>
            <a:ext cx="5663756" cy="49740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C25F7F-534A-94C7-AA59-227201F6E1C3}"/>
              </a:ext>
            </a:extLst>
          </p:cNvPr>
          <p:cNvSpPr txBox="1"/>
          <p:nvPr/>
        </p:nvSpPr>
        <p:spPr>
          <a:xfrm>
            <a:off x="4114800" y="1699591"/>
            <a:ext cx="2507254" cy="261610"/>
          </a:xfrm>
          <a:prstGeom prst="rect">
            <a:avLst/>
          </a:prstGeom>
          <a:noFill/>
        </p:spPr>
        <p:txBody>
          <a:bodyPr wrap="square" rtlCol="0">
            <a:spAutoFit/>
          </a:bodyPr>
          <a:lstStyle/>
          <a:p>
            <a:pPr algn="ctr"/>
            <a:r>
              <a:rPr lang="en-US" sz="1100" b="0" i="1" dirty="0">
                <a:solidFill>
                  <a:srgbClr val="000000"/>
                </a:solidFill>
                <a:effectLst/>
                <a:latin typeface="benton-sans"/>
              </a:rPr>
              <a:t>Image: Topic Modeling in Qualtrics</a:t>
            </a:r>
            <a:endParaRPr lang="en-US" sz="1100" b="0" i="0" dirty="0">
              <a:solidFill>
                <a:srgbClr val="000000"/>
              </a:solidFill>
              <a:effectLst/>
              <a:latin typeface="benton-sans"/>
            </a:endParaRPr>
          </a:p>
        </p:txBody>
      </p:sp>
    </p:spTree>
    <p:extLst>
      <p:ext uri="{BB962C8B-B14F-4D97-AF65-F5344CB8AC3E}">
        <p14:creationId xmlns:p14="http://schemas.microsoft.com/office/powerpoint/2010/main" val="2616412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Qualtrics</a:t>
            </a:r>
          </a:p>
        </p:txBody>
      </p:sp>
      <p:sp>
        <p:nvSpPr>
          <p:cNvPr id="2" name="TextBox 1">
            <a:extLst>
              <a:ext uri="{FF2B5EF4-FFF2-40B4-BE49-F238E27FC236}">
                <a16:creationId xmlns:a16="http://schemas.microsoft.com/office/drawing/2014/main" id="{906A86CE-D9BF-5CBF-B50F-232734146949}"/>
              </a:ext>
            </a:extLst>
          </p:cNvPr>
          <p:cNvSpPr txBox="1"/>
          <p:nvPr/>
        </p:nvSpPr>
        <p:spPr>
          <a:xfrm>
            <a:off x="990600" y="1360714"/>
            <a:ext cx="3048000" cy="523220"/>
          </a:xfrm>
          <a:prstGeom prst="rect">
            <a:avLst/>
          </a:prstGeom>
          <a:noFill/>
        </p:spPr>
        <p:txBody>
          <a:bodyPr wrap="square" rtlCol="0">
            <a:spAutoFit/>
          </a:bodyPr>
          <a:lstStyle/>
          <a:p>
            <a:r>
              <a:rPr lang="en-US" sz="2800" dirty="0"/>
              <a:t>Example Data</a:t>
            </a:r>
          </a:p>
        </p:txBody>
      </p:sp>
      <p:sp>
        <p:nvSpPr>
          <p:cNvPr id="5" name="TextBox 4">
            <a:extLst>
              <a:ext uri="{FF2B5EF4-FFF2-40B4-BE49-F238E27FC236}">
                <a16:creationId xmlns:a16="http://schemas.microsoft.com/office/drawing/2014/main" id="{3EC25F7F-534A-94C7-AA59-227201F6E1C3}"/>
              </a:ext>
            </a:extLst>
          </p:cNvPr>
          <p:cNvSpPr txBox="1"/>
          <p:nvPr/>
        </p:nvSpPr>
        <p:spPr>
          <a:xfrm>
            <a:off x="769346" y="2213597"/>
            <a:ext cx="2507254" cy="1477328"/>
          </a:xfrm>
          <a:prstGeom prst="rect">
            <a:avLst/>
          </a:prstGeom>
          <a:noFill/>
        </p:spPr>
        <p:txBody>
          <a:bodyPr wrap="square" rtlCol="0">
            <a:spAutoFit/>
          </a:bodyPr>
          <a:lstStyle/>
          <a:p>
            <a:pPr algn="r"/>
            <a:r>
              <a:rPr lang="en-US" b="0" i="1" dirty="0">
                <a:solidFill>
                  <a:srgbClr val="000000"/>
                </a:solidFill>
                <a:effectLst/>
                <a:latin typeface="benton-sans"/>
              </a:rPr>
              <a:t>Text </a:t>
            </a:r>
            <a:r>
              <a:rPr lang="en-US" b="0" i="1" dirty="0" err="1">
                <a:solidFill>
                  <a:srgbClr val="000000"/>
                </a:solidFill>
                <a:effectLst/>
                <a:latin typeface="benton-sans"/>
              </a:rPr>
              <a:t>iQ</a:t>
            </a:r>
            <a:r>
              <a:rPr lang="en-US" b="0" i="1" dirty="0">
                <a:solidFill>
                  <a:srgbClr val="000000"/>
                </a:solidFill>
                <a:effectLst/>
                <a:latin typeface="benton-sans"/>
              </a:rPr>
              <a:t>: machine learning and native language processing to discover patterns and trends in open text</a:t>
            </a:r>
          </a:p>
        </p:txBody>
      </p:sp>
      <p:pic>
        <p:nvPicPr>
          <p:cNvPr id="3074" name="Picture 2" descr="Text IQ Topic Modeling">
            <a:extLst>
              <a:ext uri="{FF2B5EF4-FFF2-40B4-BE49-F238E27FC236}">
                <a16:creationId xmlns:a16="http://schemas.microsoft.com/office/drawing/2014/main" id="{E6D8948D-52FF-E7C1-E26B-817604E3A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895350"/>
            <a:ext cx="8915400"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15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Thematic</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914400" y="1437704"/>
            <a:ext cx="9352722" cy="4466066"/>
          </a:xfrm>
        </p:spPr>
        <p:txBody>
          <a:bodyPr>
            <a:normAutofit fontScale="92500" lnSpcReduction="20000"/>
          </a:bodyPr>
          <a:lstStyle/>
          <a:p>
            <a:pPr marL="514350" indent="-514350">
              <a:buFont typeface="+mj-lt"/>
              <a:buAutoNum type="arabicPeriod"/>
            </a:pPr>
            <a:r>
              <a:rPr lang="en-US" sz="2400" b="1" dirty="0"/>
              <a:t>Emerging Themes</a:t>
            </a:r>
          </a:p>
          <a:p>
            <a:pPr lvl="1"/>
            <a:r>
              <a:rPr lang="en-US" sz="2000" dirty="0"/>
              <a:t>Thematic discovers relationships and patterns in feedback and brings emerging trends to your attention.</a:t>
            </a:r>
          </a:p>
          <a:p>
            <a:pPr marL="514350" indent="-514350">
              <a:buFont typeface="+mj-lt"/>
              <a:buAutoNum type="arabicPeriod"/>
            </a:pPr>
            <a:r>
              <a:rPr lang="en-US" sz="2400" b="1" dirty="0"/>
              <a:t>Changes Over Time</a:t>
            </a:r>
          </a:p>
          <a:p>
            <a:pPr lvl="1"/>
            <a:r>
              <a:rPr lang="en-US" sz="2000" dirty="0"/>
              <a:t>Measure changes in feedback themes over time to uncover drivers and measure the impact of your initiatives.</a:t>
            </a:r>
          </a:p>
          <a:p>
            <a:pPr marL="514350" indent="-514350">
              <a:buFont typeface="+mj-lt"/>
              <a:buAutoNum type="arabicPeriod"/>
            </a:pPr>
            <a:r>
              <a:rPr lang="en-US" sz="2400" b="1" dirty="0"/>
              <a:t>Automate and trigger responses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Automatically recognize comments and customers that require follow-up. Trigger workflow, Jira tickets, email notifications for everything from compliance to thank you notes</a:t>
            </a:r>
          </a:p>
          <a:p>
            <a:pPr marL="514350" indent="-514350">
              <a:buFont typeface="+mj-lt"/>
              <a:buAutoNum type="arabicPeriod"/>
            </a:pPr>
            <a:r>
              <a:rPr lang="en-US" sz="2400" b="1" dirty="0"/>
              <a:t>Share insights easily over email or PowerPoint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Share charts and insights over email. Create stunning reports and presentations with PowerPoint export.</a:t>
            </a:r>
          </a:p>
          <a:p>
            <a:pPr marL="514350" indent="-514350">
              <a:buFont typeface="+mj-lt"/>
              <a:buAutoNum type="arabicPeriod"/>
            </a:pPr>
            <a:r>
              <a:rPr lang="en-US" sz="2400" b="1" dirty="0"/>
              <a:t>Dashboard Creation</a:t>
            </a:r>
          </a:p>
          <a:p>
            <a:pPr lvl="1"/>
            <a:r>
              <a:rPr lang="en-US" sz="2000" dirty="0"/>
              <a:t>Create custom views for every partner and stakeholder that highlight the most relevant patterns and insights.</a:t>
            </a:r>
          </a:p>
        </p:txBody>
      </p:sp>
    </p:spTree>
    <p:extLst>
      <p:ext uri="{BB962C8B-B14F-4D97-AF65-F5344CB8AC3E}">
        <p14:creationId xmlns:p14="http://schemas.microsoft.com/office/powerpoint/2010/main" val="2097851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Content Placeholder 47">
            <a:extLst>
              <a:ext uri="{FF2B5EF4-FFF2-40B4-BE49-F238E27FC236}">
                <a16:creationId xmlns:a16="http://schemas.microsoft.com/office/drawing/2014/main" id="{CAF0C3D6-07E8-B65F-940A-7C4D0721E784}"/>
              </a:ext>
            </a:extLst>
          </p:cNvPr>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a:off x="8452604" y="1"/>
            <a:ext cx="3739396" cy="6858000"/>
          </a:xfrm>
        </p:spPr>
      </p:pic>
      <p:sp>
        <p:nvSpPr>
          <p:cNvPr id="44" name="Title 43">
            <a:extLst>
              <a:ext uri="{FF2B5EF4-FFF2-40B4-BE49-F238E27FC236}">
                <a16:creationId xmlns:a16="http://schemas.microsoft.com/office/drawing/2014/main" id="{E09C5245-C49F-8A2C-6DCB-E23A2DDCB669}"/>
              </a:ext>
            </a:extLst>
          </p:cNvPr>
          <p:cNvSpPr>
            <a:spLocks noGrp="1"/>
          </p:cNvSpPr>
          <p:nvPr>
            <p:ph type="ctrTitle"/>
          </p:nvPr>
        </p:nvSpPr>
        <p:spPr/>
        <p:txBody>
          <a:bodyPr/>
          <a:lstStyle/>
          <a:p>
            <a:r>
              <a:rPr lang="en-US" dirty="0"/>
              <a:t>What we Covered</a:t>
            </a:r>
          </a:p>
        </p:txBody>
      </p:sp>
      <p:sp>
        <p:nvSpPr>
          <p:cNvPr id="51" name="Rectangle 50">
            <a:extLst>
              <a:ext uri="{FF2B5EF4-FFF2-40B4-BE49-F238E27FC236}">
                <a16:creationId xmlns:a16="http://schemas.microsoft.com/office/drawing/2014/main" id="{AC71DCFF-90BB-49B6-0180-267D13D37607}"/>
              </a:ext>
            </a:extLst>
          </p:cNvPr>
          <p:cNvSpPr/>
          <p:nvPr/>
        </p:nvSpPr>
        <p:spPr>
          <a:xfrm>
            <a:off x="8452604" y="4952999"/>
            <a:ext cx="3739396" cy="1905000"/>
          </a:xfrm>
          <a:prstGeom prst="rect">
            <a:avLst/>
          </a:prstGeom>
          <a:gradFill>
            <a:gsLst>
              <a:gs pos="69000">
                <a:srgbClr val="379BD3"/>
              </a:gs>
              <a:gs pos="0">
                <a:schemeClr val="accent1">
                  <a:lumMod val="5000"/>
                  <a:lumOff val="95000"/>
                  <a:alpha val="0"/>
                </a:schemeClr>
              </a:gs>
              <a:gs pos="100000">
                <a:srgbClr val="0181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626631-2E4D-D682-0650-762C5486827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829203" y="6108623"/>
            <a:ext cx="1102986" cy="572786"/>
          </a:xfrm>
          <a:prstGeom prst="rect">
            <a:avLst/>
          </a:prstGeom>
        </p:spPr>
      </p:pic>
      <p:cxnSp>
        <p:nvCxnSpPr>
          <p:cNvPr id="18" name="Straight Connector 17">
            <a:extLst>
              <a:ext uri="{FF2B5EF4-FFF2-40B4-BE49-F238E27FC236}">
                <a16:creationId xmlns:a16="http://schemas.microsoft.com/office/drawing/2014/main" id="{CFA09469-1763-14D5-268F-EFC1C4E0EE25}"/>
              </a:ext>
            </a:extLst>
          </p:cNvPr>
          <p:cNvCxnSpPr>
            <a:cxnSpLocks/>
          </p:cNvCxnSpPr>
          <p:nvPr/>
        </p:nvCxnSpPr>
        <p:spPr>
          <a:xfrm>
            <a:off x="811846" y="718605"/>
            <a:ext cx="0" cy="1361986"/>
          </a:xfrm>
          <a:prstGeom prst="line">
            <a:avLst/>
          </a:prstGeom>
          <a:ln w="50800">
            <a:solidFill>
              <a:srgbClr val="6DB33F"/>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ED7056AA-AD1C-660E-31D1-BB356A8DA55C}"/>
              </a:ext>
            </a:extLst>
          </p:cNvPr>
          <p:cNvSpPr txBox="1">
            <a:spLocks noGrp="1"/>
          </p:cNvSpPr>
          <p:nvPr>
            <p:ph sz="quarter" idx="10"/>
          </p:nvPr>
        </p:nvSpPr>
        <p:spPr>
          <a:xfrm>
            <a:off x="2035106" y="1772291"/>
            <a:ext cx="5061433" cy="3005118"/>
          </a:xfrm>
          <a:prstGeom prst="rect">
            <a:avLst/>
          </a:prstGeom>
          <a:noFill/>
          <a:ln>
            <a:solidFill>
              <a:schemeClr val="tx1"/>
            </a:solidFill>
          </a:ln>
        </p:spPr>
        <p:txBody>
          <a:bodyPr wrap="square" rtlCol="0">
            <a:spAutoFit/>
          </a:bodyPr>
          <a:lstStyle/>
          <a:p>
            <a:pPr marL="342900" indent="-342900">
              <a:lnSpc>
                <a:spcPct val="150000"/>
              </a:lnSpc>
              <a:buClr>
                <a:srgbClr val="6DB33F"/>
              </a:buClr>
              <a:buSzPct val="116000"/>
              <a:buFont typeface="Arial" panose="020B0604020202020204" pitchFamily="34" charset="0"/>
              <a:buChar char="•"/>
            </a:pPr>
            <a:r>
              <a:rPr lang="en-US" sz="2400" dirty="0">
                <a:solidFill>
                  <a:schemeClr val="bg2">
                    <a:lumMod val="25000"/>
                  </a:schemeClr>
                </a:solidFill>
              </a:rPr>
              <a:t>Themes/Sentiment per Dimension </a:t>
            </a:r>
          </a:p>
          <a:p>
            <a:pPr marL="800100" lvl="1" indent="-342900">
              <a:lnSpc>
                <a:spcPct val="150000"/>
              </a:lnSpc>
              <a:buClr>
                <a:srgbClr val="6DB33F"/>
              </a:buClr>
              <a:buSzPct val="116000"/>
              <a:buFont typeface="Arial" panose="020B0604020202020204" pitchFamily="34" charset="0"/>
              <a:buChar char="•"/>
            </a:pPr>
            <a:r>
              <a:rPr lang="en-US" sz="2000" dirty="0">
                <a:solidFill>
                  <a:schemeClr val="bg2">
                    <a:lumMod val="25000"/>
                  </a:schemeClr>
                </a:solidFill>
              </a:rPr>
              <a:t>Auto Generated</a:t>
            </a:r>
          </a:p>
          <a:p>
            <a:pPr marL="800100" lvl="1" indent="-342900">
              <a:lnSpc>
                <a:spcPct val="150000"/>
              </a:lnSpc>
              <a:buClr>
                <a:srgbClr val="6DB33F"/>
              </a:buClr>
              <a:buSzPct val="116000"/>
              <a:buFont typeface="Arial" panose="020B0604020202020204" pitchFamily="34" charset="0"/>
              <a:buChar char="•"/>
            </a:pPr>
            <a:r>
              <a:rPr lang="en-US" sz="2000" dirty="0">
                <a:solidFill>
                  <a:schemeClr val="bg2">
                    <a:lumMod val="25000"/>
                  </a:schemeClr>
                </a:solidFill>
              </a:rPr>
              <a:t>Combined Methods</a:t>
            </a:r>
          </a:p>
          <a:p>
            <a:pPr marL="342900" indent="-342900">
              <a:lnSpc>
                <a:spcPct val="150000"/>
              </a:lnSpc>
              <a:buClr>
                <a:srgbClr val="6DB33F"/>
              </a:buClr>
              <a:buSzPct val="116000"/>
              <a:buFont typeface="Arial" panose="020B0604020202020204" pitchFamily="34" charset="0"/>
              <a:buChar char="•"/>
            </a:pPr>
            <a:r>
              <a:rPr lang="en-US" sz="2400" dirty="0">
                <a:solidFill>
                  <a:schemeClr val="bg2">
                    <a:lumMod val="25000"/>
                  </a:schemeClr>
                </a:solidFill>
              </a:rPr>
              <a:t>Alternative Programs</a:t>
            </a:r>
          </a:p>
          <a:p>
            <a:pPr marL="342900" indent="-342900">
              <a:lnSpc>
                <a:spcPct val="150000"/>
              </a:lnSpc>
              <a:buClr>
                <a:srgbClr val="6DB33F"/>
              </a:buClr>
              <a:buSzPct val="116000"/>
              <a:buFont typeface="Arial" panose="020B0604020202020204" pitchFamily="34" charset="0"/>
              <a:buChar char="•"/>
            </a:pPr>
            <a:endParaRPr lang="en-US" sz="2400" dirty="0">
              <a:solidFill>
                <a:schemeClr val="bg2">
                  <a:lumMod val="25000"/>
                </a:schemeClr>
              </a:solidFill>
            </a:endParaRPr>
          </a:p>
        </p:txBody>
      </p:sp>
    </p:spTree>
    <p:extLst>
      <p:ext uri="{BB962C8B-B14F-4D97-AF65-F5344CB8AC3E}">
        <p14:creationId xmlns:p14="http://schemas.microsoft.com/office/powerpoint/2010/main" val="981413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C755A7-C52C-982C-6859-4A635B41C7CF}"/>
              </a:ext>
            </a:extLst>
          </p:cNvPr>
          <p:cNvPicPr>
            <a:picLocks noChangeAspect="1"/>
          </p:cNvPicPr>
          <p:nvPr/>
        </p:nvPicPr>
        <p:blipFill>
          <a:blip r:embed="rId2"/>
          <a:stretch>
            <a:fillRect/>
          </a:stretch>
        </p:blipFill>
        <p:spPr>
          <a:xfrm>
            <a:off x="3972063" y="1273313"/>
            <a:ext cx="4045502" cy="4234544"/>
          </a:xfrm>
          <a:prstGeom prst="rect">
            <a:avLst/>
          </a:prstGeom>
        </p:spPr>
      </p:pic>
      <p:pic>
        <p:nvPicPr>
          <p:cNvPr id="5" name="Picture 4">
            <a:extLst>
              <a:ext uri="{FF2B5EF4-FFF2-40B4-BE49-F238E27FC236}">
                <a16:creationId xmlns:a16="http://schemas.microsoft.com/office/drawing/2014/main" id="{1C9A8BB8-218A-C4DB-1258-FC77FDCDE6F9}"/>
              </a:ext>
            </a:extLst>
          </p:cNvPr>
          <p:cNvPicPr>
            <a:picLocks noChangeAspect="1"/>
          </p:cNvPicPr>
          <p:nvPr/>
        </p:nvPicPr>
        <p:blipFill>
          <a:blip r:embed="rId3">
            <a:alphaModFix amt="50000"/>
          </a:blip>
          <a:stretch>
            <a:fillRect/>
          </a:stretch>
        </p:blipFill>
        <p:spPr>
          <a:xfrm>
            <a:off x="8189843" y="4203508"/>
            <a:ext cx="4002157" cy="2654492"/>
          </a:xfrm>
          <a:prstGeom prst="rect">
            <a:avLst/>
          </a:prstGeom>
        </p:spPr>
      </p:pic>
      <p:pic>
        <p:nvPicPr>
          <p:cNvPr id="7" name="Picture 6">
            <a:extLst>
              <a:ext uri="{FF2B5EF4-FFF2-40B4-BE49-F238E27FC236}">
                <a16:creationId xmlns:a16="http://schemas.microsoft.com/office/drawing/2014/main" id="{9C576BD8-C4AA-190B-A2AF-57BD74933A7F}"/>
              </a:ext>
            </a:extLst>
          </p:cNvPr>
          <p:cNvPicPr>
            <a:picLocks noChangeAspect="1"/>
          </p:cNvPicPr>
          <p:nvPr/>
        </p:nvPicPr>
        <p:blipFill>
          <a:blip r:embed="rId3">
            <a:alphaModFix amt="50000"/>
          </a:blip>
          <a:stretch>
            <a:fillRect/>
          </a:stretch>
        </p:blipFill>
        <p:spPr>
          <a:xfrm flipH="1" flipV="1">
            <a:off x="0" y="0"/>
            <a:ext cx="4002157" cy="2654492"/>
          </a:xfrm>
          <a:prstGeom prst="rect">
            <a:avLst/>
          </a:prstGeom>
        </p:spPr>
      </p:pic>
      <p:pic>
        <p:nvPicPr>
          <p:cNvPr id="11" name="Picture 10">
            <a:extLst>
              <a:ext uri="{FF2B5EF4-FFF2-40B4-BE49-F238E27FC236}">
                <a16:creationId xmlns:a16="http://schemas.microsoft.com/office/drawing/2014/main" id="{E78557EA-946C-CA59-03BC-2AC8C0D2C55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0473672" y="5928093"/>
            <a:ext cx="1023103" cy="531303"/>
          </a:xfrm>
          <a:prstGeom prst="rect">
            <a:avLst/>
          </a:prstGeom>
        </p:spPr>
      </p:pic>
    </p:spTree>
    <p:extLst>
      <p:ext uri="{BB962C8B-B14F-4D97-AF65-F5344CB8AC3E}">
        <p14:creationId xmlns:p14="http://schemas.microsoft.com/office/powerpoint/2010/main" val="1762353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42A05F-6C4A-CDAF-F622-EAAB774AF032}"/>
              </a:ext>
            </a:extLst>
          </p:cNvPr>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rot="5400000">
            <a:off x="2667000" y="-2667000"/>
            <a:ext cx="6858000" cy="12192000"/>
          </a:xfrm>
        </p:spPr>
      </p:pic>
      <p:sp>
        <p:nvSpPr>
          <p:cNvPr id="12" name="Title 11">
            <a:extLst>
              <a:ext uri="{FF2B5EF4-FFF2-40B4-BE49-F238E27FC236}">
                <a16:creationId xmlns:a16="http://schemas.microsoft.com/office/drawing/2014/main" id="{F3572463-6F98-712F-7B7D-C310C633E1C9}"/>
              </a:ext>
            </a:extLst>
          </p:cNvPr>
          <p:cNvSpPr>
            <a:spLocks noGrp="1"/>
          </p:cNvSpPr>
          <p:nvPr>
            <p:ph type="ctrTitle"/>
          </p:nvPr>
        </p:nvSpPr>
        <p:spPr>
          <a:xfrm>
            <a:off x="500202" y="498459"/>
            <a:ext cx="6328454" cy="2002693"/>
          </a:xfrm>
        </p:spPr>
        <p:txBody>
          <a:bodyPr/>
          <a:lstStyle/>
          <a:p>
            <a:r>
              <a:rPr lang="en-US" dirty="0"/>
              <a:t>Appendix</a:t>
            </a:r>
          </a:p>
        </p:txBody>
      </p:sp>
      <p:pic>
        <p:nvPicPr>
          <p:cNvPr id="8" name="Picture 7">
            <a:extLst>
              <a:ext uri="{FF2B5EF4-FFF2-40B4-BE49-F238E27FC236}">
                <a16:creationId xmlns:a16="http://schemas.microsoft.com/office/drawing/2014/main" id="{5AF2723F-1CD4-9613-9788-112AE2B369ED}"/>
              </a:ext>
            </a:extLst>
          </p:cNvPr>
          <p:cNvPicPr>
            <a:picLocks noChangeAspect="1"/>
          </p:cNvPicPr>
          <p:nvPr/>
        </p:nvPicPr>
        <p:blipFill>
          <a:blip r:embed="rId4"/>
          <a:stretch>
            <a:fillRect/>
          </a:stretch>
        </p:blipFill>
        <p:spPr>
          <a:xfrm>
            <a:off x="6096001" y="1930223"/>
            <a:ext cx="6096000" cy="4927777"/>
          </a:xfrm>
          <a:prstGeom prst="rect">
            <a:avLst/>
          </a:prstGeom>
        </p:spPr>
      </p:pic>
      <p:pic>
        <p:nvPicPr>
          <p:cNvPr id="11" name="Picture 10">
            <a:extLst>
              <a:ext uri="{FF2B5EF4-FFF2-40B4-BE49-F238E27FC236}">
                <a16:creationId xmlns:a16="http://schemas.microsoft.com/office/drawing/2014/main" id="{FF043914-8EEA-C23F-545F-B5C2B16AD633}"/>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181394" y="4901829"/>
            <a:ext cx="1849756" cy="960588"/>
          </a:xfrm>
          <a:prstGeom prst="rect">
            <a:avLst/>
          </a:prstGeom>
        </p:spPr>
      </p:pic>
    </p:spTree>
    <p:extLst>
      <p:ext uri="{BB962C8B-B14F-4D97-AF65-F5344CB8AC3E}">
        <p14:creationId xmlns:p14="http://schemas.microsoft.com/office/powerpoint/2010/main" val="1890014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Safety</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268357" y="1709737"/>
            <a:ext cx="11009243" cy="4860027"/>
          </a:xfrm>
        </p:spPr>
        <p:txBody>
          <a:bodyPr>
            <a:normAutofit fontScale="92500" lnSpcReduction="20000"/>
          </a:bodyPr>
          <a:lstStyle/>
          <a:p>
            <a:pPr marL="742950" marR="0" lvl="1" indent="-285750">
              <a:lnSpc>
                <a:spcPct val="107000"/>
              </a:lnSpc>
              <a:spcBef>
                <a:spcPts val="0"/>
              </a:spcBef>
              <a:spcAft>
                <a:spcPts val="0"/>
              </a:spcAft>
              <a:buFont typeface="Courier New" panose="02070309020205020404" pitchFamily="49" charset="0"/>
              <a:buChar char="o"/>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NEW/rundown Equipment</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is a </a:t>
            </a: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major</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focus (cones, jackets, lifts, freezer doors)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“Maintenance really needs to inspect and update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equipments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in the facility to prevent  accidents and injuries. A worker cant work without proper equipment.”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“Missing safety equipment or in poor condition.”</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“As a driver we need more updated equipment to be  able to do our job more safely and effectively.”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“Need more safety cones”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“We hear a lot about safety at the moment, but truck repairs (mirrors,...) are not done...”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“There can be difficulties in obtaining PPE and other items useful in ensuring safe working practice   I feel as if a good percentage of MHE is faulty and/or not maintained to a reasonable standard creating hazards”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“Get new equipment”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lot of basic safety needs need to be fixed like yard lights, traffic cones, reflective tap/paint along fence line and hazardous places to walk.” </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“Safer equipment” </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equipment I use to WORK is super unsafe, Everything IS broken.”</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“Equipment is old and run down, but we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have enough equipment so people wont turn it equipment into the maintenance department because if they do they have no equipment to work on”</a:t>
            </a:r>
          </a:p>
          <a:p>
            <a:pPr marL="742950" marR="0" lvl="1" indent="-285750">
              <a:lnSpc>
                <a:spcPct val="107000"/>
              </a:lnSpc>
              <a:spcBef>
                <a:spcPts val="0"/>
              </a:spcBef>
              <a:spcAft>
                <a:spcPts val="0"/>
              </a:spcAft>
              <a:buFont typeface="Courier New" panose="02070309020205020404" pitchFamily="49" charset="0"/>
              <a:buChar char="o"/>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Not feeling heard (action)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“Safety is only important to this company if its cheap, anything costing substantial amounts of money that threatens meeting goals and impressing stockholders is ignored and disregarded.”</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“There is no safety.  It’s what the company says and that is final.  No matter what you have to say how it is unsafe it does not matter”</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“You can walk throughout the warehouse and find multiple safety hazards on a daily basis.  You can send out emails and the hazards will remain day to day.”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Ive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sent emails about this to the ex safety director and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vp</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of ops and all warehouse management, but no one cares.”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“Very disappointed as we all say this everyday but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noone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actually is doing anything about it.”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“they bring up topics in the safety meeting but when brought up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they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act on it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doors not locking, taking months to get new straps no shovel to properly get dry ice”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“And when brought up nothing is done.”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“none needed, they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fix anything anyway”</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 lot of comments about </a:t>
            </a: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trainings</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and the need </a:t>
            </a: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for new hires</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to be effectively taught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“supervisors need better employee relations training”</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Ive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seen so many new employees that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follow some safety protocols.”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“There are so many unsafety ethics and safety methods have been forgotten.”</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“Continue. To provide safety information. Teach all new employees how to safely preform routes.”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“There needs to be more follow-up on newcomers in terms of security.”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‘There are some shortcomings in the respect of safety measures by some employees especially the new (poorly informed)”</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“new hires need more training on equipment PERIOD!!!!!!!!”</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“Just newer people to be more cautious” </a:t>
            </a:r>
          </a:p>
          <a:p>
            <a:pPr marL="1143000" marR="0" lvl="2" indent="-228600">
              <a:lnSpc>
                <a:spcPct val="107000"/>
              </a:lnSpc>
              <a:spcBef>
                <a:spcPts val="0"/>
              </a:spcBef>
              <a:spcAft>
                <a:spcPts val="80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“some guys, new guys, and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tw</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need more training on operating equipment”</a:t>
            </a:r>
          </a:p>
        </p:txBody>
      </p:sp>
    </p:spTree>
    <p:extLst>
      <p:ext uri="{BB962C8B-B14F-4D97-AF65-F5344CB8AC3E}">
        <p14:creationId xmlns:p14="http://schemas.microsoft.com/office/powerpoint/2010/main" val="67641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Safety</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268357" y="1709737"/>
            <a:ext cx="11009243" cy="4860027"/>
          </a:xfrm>
        </p:spPr>
        <p:txBody>
          <a:bodyPr>
            <a:normAutofit/>
          </a:bodyPr>
          <a:lstStyle/>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 lot of comments talking about </a:t>
            </a: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management following up with employees</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to ensure they are following safety procedures </a:t>
            </a: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(Accountability)</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“Training for safety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practicies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are good, but some times nobody checking if they are even respecting them.”</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“safety people should be walking around more lots of workers with ear pieces and phones in the warehouse.”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“All the videos I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wactionactionatched</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about safety in orientation are not being implemented in the warehouse. Plus we don’t have the right equipment to do the job the way it should be done safely and efficiently.”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“Safety is not s top priority as many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Osha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violations exist in the warehouse stemming from immature supervisor that spend half the day on social media.”</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“Our safety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mananager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spends most of his shift watching television in his office.”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“Align all employees from senior managers to operatives to follow security procedures to take care of our integrity”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Accountabilty</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for unsafe behaviors, and safety leadership are lacking at my location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“As per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sysco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handbook safety is supposed to do inspections on eye wash stations, fire extinguishers, showers,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ect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They do not perform any of these functions. They do not follow thru with training. Our equipment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licences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are all expired (if you even have one) The only thing they seem to do is receive accident reports (after the reports have been filled out by everyone else)”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“We need a more centric focus on safety activities.  We talk the talk well, but walking it has become barely visible.  Working safety leaders is a must.”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“It is preached but rarely practiced. I have witnessed many supervisors and above outside during nighttime hours with out proper reflective gear.”</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“Despite training highlighting the requirement to use ladders for working at height, such as taking stock from upper shelving, we still do not take ladders seriously within the warehouse and we have not got replacements quickly enough when old ladders have been written off.”</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“HAVE NOT SEEN HEALT AND SAFTY MANEGER ON SITE”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“not enough supervision presence on the floor specifically in the colder environments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sysco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“safety has taken a backseat in recent years. supervisors either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pay attention to unsafe habits of warehouse workers or it seems like they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care.”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“people are not held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acountible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for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damageing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racks and product.”</a:t>
            </a:r>
          </a:p>
          <a:p>
            <a:pPr marL="742950" marR="0" lvl="1" indent="-285750">
              <a:lnSpc>
                <a:spcPct val="107000"/>
              </a:lnSpc>
              <a:spcBef>
                <a:spcPts val="0"/>
              </a:spcBef>
              <a:spcAft>
                <a:spcPts val="0"/>
              </a:spcAft>
              <a:buFont typeface="Courier New" panose="02070309020205020404" pitchFamily="49" charset="0"/>
              <a:buChar char="o"/>
            </a:pPr>
            <a:r>
              <a:rPr lang="en-US" sz="11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Expectations</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have been blamed as being more important than safety,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“time is pushing people past safety protocols”</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“They only care that the job gets done even unsafely”</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“Safety is a joke. You cant be safe at the speed management wants you to go at. You can be safe or get your precent but not both.”</a:t>
            </a:r>
          </a:p>
          <a:p>
            <a:pPr marL="1143000" marR="0" lvl="2" indent="-228600">
              <a:lnSpc>
                <a:spcPct val="107000"/>
              </a:lnSpc>
              <a:spcBef>
                <a:spcPts val="0"/>
              </a:spcBef>
              <a:spcAft>
                <a:spcPts val="80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“Many people at work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dont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take safe serious especially the people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whos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on percent they just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tryna</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make the percent and money and its making them move faster witch cause accident and warehouse damage and then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yall</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look at them crazy but it really be how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yall</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got the system witch make them move like that. Its a safely problem.”</a:t>
            </a:r>
          </a:p>
        </p:txBody>
      </p:sp>
    </p:spTree>
    <p:extLst>
      <p:ext uri="{BB962C8B-B14F-4D97-AF65-F5344CB8AC3E}">
        <p14:creationId xmlns:p14="http://schemas.microsoft.com/office/powerpoint/2010/main" val="46409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42A05F-6C4A-CDAF-F622-EAAB774AF032}"/>
              </a:ext>
            </a:extLst>
          </p:cNvPr>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rot="5400000">
            <a:off x="2667000" y="-2667000"/>
            <a:ext cx="6858000" cy="12192000"/>
          </a:xfrm>
        </p:spPr>
      </p:pic>
      <p:sp>
        <p:nvSpPr>
          <p:cNvPr id="12" name="Title 11">
            <a:extLst>
              <a:ext uri="{FF2B5EF4-FFF2-40B4-BE49-F238E27FC236}">
                <a16:creationId xmlns:a16="http://schemas.microsoft.com/office/drawing/2014/main" id="{F3572463-6F98-712F-7B7D-C310C633E1C9}"/>
              </a:ext>
            </a:extLst>
          </p:cNvPr>
          <p:cNvSpPr>
            <a:spLocks noGrp="1"/>
          </p:cNvSpPr>
          <p:nvPr>
            <p:ph type="ctrTitle"/>
          </p:nvPr>
        </p:nvSpPr>
        <p:spPr>
          <a:xfrm>
            <a:off x="500202" y="498459"/>
            <a:ext cx="6328454" cy="2002693"/>
          </a:xfrm>
        </p:spPr>
        <p:txBody>
          <a:bodyPr/>
          <a:lstStyle/>
          <a:p>
            <a:r>
              <a:rPr lang="en-US" dirty="0"/>
              <a:t>Themes/Sentiment per Dimension</a:t>
            </a:r>
          </a:p>
        </p:txBody>
      </p:sp>
      <p:pic>
        <p:nvPicPr>
          <p:cNvPr id="8" name="Picture 7">
            <a:extLst>
              <a:ext uri="{FF2B5EF4-FFF2-40B4-BE49-F238E27FC236}">
                <a16:creationId xmlns:a16="http://schemas.microsoft.com/office/drawing/2014/main" id="{5AF2723F-1CD4-9613-9788-112AE2B369ED}"/>
              </a:ext>
            </a:extLst>
          </p:cNvPr>
          <p:cNvPicPr>
            <a:picLocks noChangeAspect="1"/>
          </p:cNvPicPr>
          <p:nvPr/>
        </p:nvPicPr>
        <p:blipFill>
          <a:blip r:embed="rId4"/>
          <a:stretch>
            <a:fillRect/>
          </a:stretch>
        </p:blipFill>
        <p:spPr>
          <a:xfrm>
            <a:off x="6096001" y="1930223"/>
            <a:ext cx="6096000" cy="4927777"/>
          </a:xfrm>
          <a:prstGeom prst="rect">
            <a:avLst/>
          </a:prstGeom>
        </p:spPr>
      </p:pic>
      <p:pic>
        <p:nvPicPr>
          <p:cNvPr id="11" name="Picture 10">
            <a:extLst>
              <a:ext uri="{FF2B5EF4-FFF2-40B4-BE49-F238E27FC236}">
                <a16:creationId xmlns:a16="http://schemas.microsoft.com/office/drawing/2014/main" id="{FF043914-8EEA-C23F-545F-B5C2B16AD633}"/>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181394" y="4901829"/>
            <a:ext cx="1849756" cy="960588"/>
          </a:xfrm>
          <a:prstGeom prst="rect">
            <a:avLst/>
          </a:prstGeom>
        </p:spPr>
      </p:pic>
    </p:spTree>
    <p:extLst>
      <p:ext uri="{BB962C8B-B14F-4D97-AF65-F5344CB8AC3E}">
        <p14:creationId xmlns:p14="http://schemas.microsoft.com/office/powerpoint/2010/main" val="4114440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Ethics</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268357" y="1709737"/>
            <a:ext cx="11009243" cy="4860027"/>
          </a:xfrm>
        </p:spPr>
        <p:txBody>
          <a:bodyPr>
            <a:normAutofit fontScale="85000" lnSpcReduction="20000"/>
          </a:bodyPr>
          <a:lstStyle/>
          <a:p>
            <a:pPr marL="342900" marR="0" lvl="0" indent="-342900">
              <a:lnSpc>
                <a:spcPct val="107000"/>
              </a:lnSpc>
              <a:spcBef>
                <a:spcPts val="0"/>
              </a:spcBef>
              <a:spcAft>
                <a:spcPts val="0"/>
              </a:spcAft>
              <a:buFont typeface="Symbol" panose="05050102010706020507" pitchFamily="18"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Good ethics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believe Sysco to be a highly ethical company that will do the right thing!</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Company ethics for the employees are better when compare with other companies in the field.</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Sysco is a very ethical company.</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We instill ethical leadership practices and promote that vision daily to our teams</a:t>
            </a: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I feel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Syscos</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ethics are aligned with my own.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Sysco has great ethics.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I believe Sysco to be a highly ethical company that will do the right thing!</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We have no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ethics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I am proud that Sysco doesn't just "talk the talk", they are serious about Ethic Training and that all concerns are addressed and acted upon in a timely manner.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we are always well trained with our code of conducts "ethics"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Everyone is inclusive regardless of culture or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race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No issue on the business ethics and work ethic within the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organisation</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Bad ethics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feel senior leadership and immediate supervisor walk the fine line with ethics.</a:t>
            </a: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believe ethically questionable procedures are not only condoned, but encouraged by certain teams in order to get ahead.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EXPECTATIONS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You claim to </a:t>
            </a:r>
            <a:r>
              <a:rPr lang="en-US" sz="1100" kern="0" dirty="0">
                <a:effectLst/>
                <a:latin typeface="Calibri" panose="020F0502020204030204" pitchFamily="34" charset="0"/>
                <a:ea typeface="Calibri" panose="020F0502020204030204" pitchFamily="34" charset="0"/>
                <a:cs typeface="Calibri" panose="020F0502020204030204" pitchFamily="34" charset="0"/>
              </a:rPr>
              <a:t>be ethical, so where is it????  How is it ethical to cut pay to your hardest workers.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Our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ethics</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need a lot of help</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Work Ethics in the Fleet shop are the worst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There are no ethics,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inspite</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of all the posters and mental health advisors.  There is a culture of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unproffessional</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favouritism</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and bullying, especially within the management.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Improvements/concerns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Management relations (being held accountable)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Our Opco president is taking advantage of his younger male employees and it’s no secret; it’s completely unethical and he needs to be held accountable,</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Sysco is, simply put, not treating their long term employees with respect and fairness, The leadership knows it as well as the employees.</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Decisions made by Senior Leadership in some instances are not ethical. Unfortunately, Senior Leadership does not believe that their colleagues are competent to distinguish what is or isn't ethical resulting in a Senior Leadership that is confident in making unethical decisions</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It is apparent that there is no oversight or accountability to reduce bad or unethical practices within the Sales department to a reasonable level as issues have grown significantly over the years including within Sales leadership.</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feel senior leadership and immediate supervisor walk the fine line with ethics.</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feel that senior leadership did not operate in an ethical manner towards me</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Some of the comments That senior leadership will make to And associate are  Harsh , insulting, And hurtful.</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Be honest to your team and that is not done by senior leadership here.</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managerial team including the supervisor needs to treat us with respect and not think of us a low class worker coz our job is hard.</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Decisions made by Senior Leadership in some instances are not ethical.</a:t>
            </a:r>
          </a:p>
          <a:p>
            <a:pPr marL="1600200" marR="0" lvl="3" indent="-228600">
              <a:lnSpc>
                <a:spcPct val="107000"/>
              </a:lnSpc>
              <a:spcBef>
                <a:spcPts val="0"/>
              </a:spcBef>
              <a:spcAft>
                <a:spcPts val="80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There is very unethical things done by supervisors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231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Ethics</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268357" y="1709737"/>
            <a:ext cx="11009243" cy="4860027"/>
          </a:xfrm>
        </p:spPr>
        <p:txBody>
          <a:bodyPr>
            <a:normAutofit fontScale="92500" lnSpcReduction="20000"/>
          </a:bodyPr>
          <a:lstStyle/>
          <a:p>
            <a:pPr marL="1600200" marR="0" lvl="3" indent="-228600">
              <a:lnSpc>
                <a:spcPct val="107000"/>
              </a:lnSpc>
              <a:spcBef>
                <a:spcPts val="0"/>
              </a:spcBef>
              <a:spcAft>
                <a:spcPts val="0"/>
              </a:spcAft>
              <a:buFont typeface="Symbol" panose="05050102010706020507" pitchFamily="18"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Senior employee working conditions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What are you doing to retain your hardworking veteran employees?</a:t>
            </a:r>
          </a:p>
          <a:p>
            <a:pPr marL="2057400" marR="0" lvl="4" indent="-22860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Improve the pay for sales employees!!... Put in a scale of seniority for rewarding or encouraging employees to stay with the company</a:t>
            </a:r>
          </a:p>
          <a:p>
            <a:pPr marL="2057400" marR="0" lvl="4" indent="-228600">
              <a:lnSpc>
                <a:spcPct val="107000"/>
              </a:lnSpc>
              <a:spcBef>
                <a:spcPts val="0"/>
              </a:spcBef>
              <a:spcAft>
                <a:spcPts val="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Stop catering and being scared to treat this young generation like you treat senior employees. (DIFFERING)</a:t>
            </a:r>
          </a:p>
          <a:p>
            <a:pPr marL="2057400" marR="0" lvl="4" indent="-228600">
              <a:lnSpc>
                <a:spcPct val="107000"/>
              </a:lnSpc>
              <a:spcBef>
                <a:spcPts val="0"/>
              </a:spcBef>
              <a:spcAft>
                <a:spcPts val="0"/>
              </a:spcAft>
              <a:buFont typeface="Courier New" panose="02070309020205020404" pitchFamily="49" charset="0"/>
              <a:buChar char="o"/>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 ethics in question are good route assignments going to select drivers based on a buddy system, and not on seniority or work performance!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Among coworkers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John Camilleri sexually touching and pushing himself on female employees, multi women at Sysco have stories of the same thing happening with John after evening work outings.</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It’s sad when some have ethics and you find out others don’t as you read their TEAMS conversation and see they are talking bad about you on company time.</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Trainings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believe Sysco needs to highlight respecting personal space and not asking personal questions on the Ethical Policies training or create training for this. As well as, creating an environment where this is respected and appreciated.  It has become the norm to assume inclusiveness means being open about private personal matters and ask others private questions such as health, family, religion etc. even when it does not apply to the subject at hand.</a:t>
            </a: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Periscope is a joke. They have us take integrity and ethics training. They need practice what they  preach.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am proud that Sysco doesn't just "talk the talk", they are serious about Ethic Training and that all concerns are addressed and acted upon in a timely manner.</a:t>
            </a: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no basic training for new hires, no knowledge of general standards and practices &amp; requests to avoid or bypass approval or audit requirements.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Work ethics should be more focus and follow up training done'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Management issued me a warning letter for not using the safety lip w/o ever coaching or training me.  This was done after 8 years of not using it, even in the presence of multiple management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personel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Policies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Maternity leave (appears poor by today's standard - how does this empower and support 'typically' female employees?)</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Sysco needs to implement a better absence system. Just to note this is no reflection on wider or immediate management but the company policy itself. The current system is awful and is dated and does not fall in line with the company’s supposed ethos of caring about health</a:t>
            </a: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It is highly unethical to provide colleagues a new insurance plan, claiming there would be no change to cost or major changes to coverage, when the reality of the transition was higher costs and inadequate coverage</a:t>
            </a: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Sysco is the only company that I have ever worked at where the vacation time is not awarded on a five year basis. I an currently in my fifth year of service but wont receive a third week of vacation until the end of my sixth year. To me, I find it unethical and definitely not in line with other companies in the area, to reward vacation weeks on six or seven year increments.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This location is a hotbed of ethical issues.  From bullying to retaliation, intimidation to unequal </a:t>
            </a:r>
            <a:r>
              <a:rPr lang="en-US" sz="1100" kern="0" dirty="0" err="1">
                <a:effectLst/>
                <a:highlight>
                  <a:srgbClr val="FFFFFF"/>
                </a:highlight>
                <a:latin typeface="Calibri" panose="020F0502020204030204" pitchFamily="34" charset="0"/>
                <a:ea typeface="Calibri" panose="020F0502020204030204" pitchFamily="34" charset="0"/>
                <a:cs typeface="Calibri" panose="020F0502020204030204" pitchFamily="34" charset="0"/>
              </a:rPr>
              <a:t>imvplementation</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of policies.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143000" marR="0" lvl="2" indent="-228600">
              <a:lnSpc>
                <a:spcPct val="107000"/>
              </a:lnSpc>
              <a:spcBef>
                <a:spcPts val="0"/>
              </a:spcBef>
              <a:spcAft>
                <a:spcPts val="0"/>
              </a:spcAft>
              <a:buFont typeface="Wingdings" panose="05000000000000000000" pitchFamily="2" charset="2"/>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Organization wide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if there is no ethics inside it, that will be reflected on the outside which makes us look like a divided team, this is something that is affecting Sysco Panama</a:t>
            </a:r>
          </a:p>
          <a:p>
            <a:pPr marL="1600200" marR="0" lvl="3" indent="-228600">
              <a:lnSpc>
                <a:spcPct val="107000"/>
              </a:lnSpc>
              <a:spcBef>
                <a:spcPts val="0"/>
              </a:spcBef>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senior leadership only promotes friends.</a:t>
            </a:r>
          </a:p>
        </p:txBody>
      </p:sp>
    </p:spTree>
    <p:extLst>
      <p:ext uri="{BB962C8B-B14F-4D97-AF65-F5344CB8AC3E}">
        <p14:creationId xmlns:p14="http://schemas.microsoft.com/office/powerpoint/2010/main" val="305670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Ethics</a:t>
            </a:r>
          </a:p>
        </p:txBody>
      </p:sp>
      <p:sp>
        <p:nvSpPr>
          <p:cNvPr id="21" name="Content Placeholder 20">
            <a:extLst>
              <a:ext uri="{FF2B5EF4-FFF2-40B4-BE49-F238E27FC236}">
                <a16:creationId xmlns:a16="http://schemas.microsoft.com/office/drawing/2014/main" id="{D2A55F17-4D7F-4CD8-8DB1-A1057D9B9CB8}"/>
              </a:ext>
            </a:extLst>
          </p:cNvPr>
          <p:cNvSpPr>
            <a:spLocks noGrp="1"/>
          </p:cNvSpPr>
          <p:nvPr>
            <p:ph sz="quarter" idx="10"/>
          </p:nvPr>
        </p:nvSpPr>
        <p:spPr>
          <a:xfrm>
            <a:off x="268357" y="1709737"/>
            <a:ext cx="11009243" cy="4860027"/>
          </a:xfrm>
        </p:spPr>
        <p:txBody>
          <a:bodyPr>
            <a:normAutofit/>
          </a:bodyPr>
          <a:lstStyle/>
          <a:p>
            <a:pPr marL="742950" marR="0" lvl="1" indent="-285750">
              <a:lnSpc>
                <a:spcPct val="107000"/>
              </a:lnSpc>
              <a:spcBef>
                <a:spcPts val="0"/>
              </a:spcBef>
              <a:spcAft>
                <a:spcPts val="0"/>
              </a:spcAft>
              <a:buFont typeface="Courier New" panose="02070309020205020404" pitchFamily="49" charset="0"/>
              <a:buChar char="o"/>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Biases (Racial, In-group)</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Many </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minorities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are warehouse employees with very low percentage in sale or upper management</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It's very obvious that </a:t>
            </a:r>
            <a:r>
              <a:rPr lang="en-US" sz="11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skin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colour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is a factor when they hiring any management or senior management roles.</a:t>
            </a: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ethics-----it seems like if you are a cis gender male., you are not valued or respected completely.</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 do believe there's an opportunity to provide additional L &amp; D when it comes to " Unconscious Bias ". More specifically " Confirmation Bias ". It's my opinion that often there is a tendency to search for, interpret, favor or recall information in a way that confirms or supports one's prior beliefs when it comes to an evaluation of a colleague.</a:t>
            </a: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People within the company are receiving disciplinary action against them based on bias opinions from upper management, two people could make the exact same mistake and have two different outcomes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disaplinary</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action for one and things being swept under the rug for the other again based on bias from upper management</a:t>
            </a: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there are people getting disciplinary against them and other people are not for doing the same thing and then other people are not even getting disciplined for some of the things that they do its as if management is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biased</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towards some people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Our Local ELT team is more concerned with promoting a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race</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and/or a gender, than the best candidate for the position. Yes, this is a goal of our company. It should be equitable but not to the point that we put a </a:t>
            </a:r>
            <a:r>
              <a:rPr lang="en-US" sz="1100" kern="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race</a:t>
            </a: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 or gender ahead of all other consideration.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Work ethic</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Some employees have poor work ethic and do not clean up a mess they made at the end of a shift.</a:t>
            </a:r>
            <a:r>
              <a:rPr lang="en-US" sz="1100" kern="0" dirty="0">
                <a:effectLst/>
                <a:latin typeface="Calibri" panose="020F0502020204030204" pitchFamily="34" charset="0"/>
                <a:ea typeface="Calibri" panose="020F0502020204030204" pitchFamily="34" charset="0"/>
                <a:cs typeface="Calibri" panose="020F0502020204030204" pitchFamily="34" charset="0"/>
              </a:rPr>
              <a:t> </a:t>
            </a:r>
            <a:r>
              <a:rPr lang="en-US" sz="1100" b="1" kern="0" dirty="0">
                <a:effectLst/>
                <a:latin typeface="Calibri" panose="020F0502020204030204" pitchFamily="34" charset="0"/>
                <a:ea typeface="Calibri" panose="020F0502020204030204" pitchFamily="34" charset="0"/>
                <a:cs typeface="Calibri" panose="020F0502020204030204" pitchFamily="34" charset="0"/>
              </a:rPr>
              <a:t>(WORK ETHIC)</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Make sure our colleagues understand the importance of their work ethics. As simple as been on time, follow the PWM to avoid the hurt on our service level, the importance of caring for the case (damage) and how unacceptable is to not to. Making sure everybody understands what our goal and our standards are, and the consequences of not thriving to be part of the team.</a:t>
            </a:r>
            <a:r>
              <a:rPr lang="en-US" sz="1100" kern="0" dirty="0">
                <a:effectLst/>
                <a:latin typeface="Calibri" panose="020F0502020204030204" pitchFamily="34" charset="0"/>
                <a:ea typeface="Calibri" panose="020F0502020204030204" pitchFamily="34" charset="0"/>
                <a:cs typeface="Calibri" panose="020F0502020204030204" pitchFamily="34" charset="0"/>
              </a:rPr>
              <a:t> (</a:t>
            </a:r>
            <a:r>
              <a:rPr lang="en-US" sz="1100" b="1" kern="0" dirty="0">
                <a:effectLst/>
                <a:latin typeface="Calibri" panose="020F0502020204030204" pitchFamily="34" charset="0"/>
                <a:ea typeface="Calibri" panose="020F0502020204030204" pitchFamily="34" charset="0"/>
                <a:cs typeface="Calibri" panose="020F0502020204030204" pitchFamily="34" charset="0"/>
              </a:rPr>
              <a:t>training</a:t>
            </a:r>
            <a:r>
              <a:rPr lang="en-US" sz="1100" kern="0" dirty="0">
                <a:effectLst/>
                <a:latin typeface="Calibri" panose="020F0502020204030204" pitchFamily="34" charset="0"/>
                <a:ea typeface="Calibri" panose="020F0502020204030204" pitchFamily="34" charset="0"/>
                <a:cs typeface="Calibri" panose="020F0502020204030204" pitchFamily="34"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Ties in with what I said previous peoples work ethic drive commitment wanting to doing things right. Quality over quantity that type of thing simple everyday things that can change</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1100" kern="0" dirty="0">
                <a:effectLst/>
                <a:highlight>
                  <a:srgbClr val="FFFFFF"/>
                </a:highlight>
                <a:latin typeface="Calibri" panose="020F0502020204030204" pitchFamily="34" charset="0"/>
                <a:ea typeface="Calibri" panose="020F0502020204030204" pitchFamily="34" charset="0"/>
                <a:cs typeface="Calibri" panose="020F0502020204030204" pitchFamily="34" charset="0"/>
              </a:rPr>
              <a:t>Some employees have poor work ethic and do not clean up a mess they made at the end of a shift.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887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A6666-87C3-7394-ADF8-79EC2036C608}"/>
              </a:ext>
            </a:extLst>
          </p:cNvPr>
          <p:cNvSpPr txBox="1"/>
          <p:nvPr/>
        </p:nvSpPr>
        <p:spPr>
          <a:xfrm>
            <a:off x="0" y="2386834"/>
            <a:ext cx="12192000" cy="923330"/>
          </a:xfrm>
          <a:prstGeom prst="rect">
            <a:avLst/>
          </a:prstGeom>
          <a:noFill/>
        </p:spPr>
        <p:txBody>
          <a:bodyPr wrap="square" rtlCol="0">
            <a:spAutoFit/>
          </a:bodyPr>
          <a:lstStyle/>
          <a:p>
            <a:pPr algn="ctr"/>
            <a:r>
              <a:rPr lang="en-US" sz="5400" b="1" dirty="0">
                <a:solidFill>
                  <a:srgbClr val="6DB33F"/>
                </a:solidFill>
                <a:latin typeface="Futura" panose="020B0602020204020303" pitchFamily="34" charset="-79"/>
                <a:cs typeface="Futura" panose="020B0602020204020303" pitchFamily="34" charset="-79"/>
              </a:rPr>
              <a:t>Auto Generated Themes/Sentiment</a:t>
            </a:r>
          </a:p>
        </p:txBody>
      </p:sp>
      <p:cxnSp>
        <p:nvCxnSpPr>
          <p:cNvPr id="5" name="Straight Connector 4">
            <a:extLst>
              <a:ext uri="{FF2B5EF4-FFF2-40B4-BE49-F238E27FC236}">
                <a16:creationId xmlns:a16="http://schemas.microsoft.com/office/drawing/2014/main" id="{3DD354DC-7CBF-14CD-657E-BA7D37AAB410}"/>
              </a:ext>
            </a:extLst>
          </p:cNvPr>
          <p:cNvCxnSpPr>
            <a:cxnSpLocks/>
          </p:cNvCxnSpPr>
          <p:nvPr/>
        </p:nvCxnSpPr>
        <p:spPr>
          <a:xfrm flipH="1">
            <a:off x="3073082" y="3429000"/>
            <a:ext cx="6045839" cy="0"/>
          </a:xfrm>
          <a:prstGeom prst="line">
            <a:avLst/>
          </a:prstGeom>
          <a:ln w="50800">
            <a:solidFill>
              <a:srgbClr val="0181C7"/>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64B604F-0992-A0B0-5BD2-A316F4D5800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0705674" y="6001016"/>
            <a:ext cx="1064075" cy="552580"/>
          </a:xfrm>
          <a:prstGeom prst="rect">
            <a:avLst/>
          </a:prstGeom>
        </p:spPr>
      </p:pic>
      <p:sp>
        <p:nvSpPr>
          <p:cNvPr id="2" name="TextBox 1">
            <a:extLst>
              <a:ext uri="{FF2B5EF4-FFF2-40B4-BE49-F238E27FC236}">
                <a16:creationId xmlns:a16="http://schemas.microsoft.com/office/drawing/2014/main" id="{69F1116A-5CD8-C132-554C-0911FD2FD76B}"/>
              </a:ext>
            </a:extLst>
          </p:cNvPr>
          <p:cNvSpPr txBox="1"/>
          <p:nvPr/>
        </p:nvSpPr>
        <p:spPr>
          <a:xfrm>
            <a:off x="0" y="3504541"/>
            <a:ext cx="12192000" cy="923330"/>
          </a:xfrm>
          <a:prstGeom prst="rect">
            <a:avLst/>
          </a:prstGeom>
          <a:noFill/>
        </p:spPr>
        <p:txBody>
          <a:bodyPr wrap="square" rtlCol="0">
            <a:spAutoFit/>
          </a:bodyPr>
          <a:lstStyle/>
          <a:p>
            <a:pPr algn="ctr"/>
            <a:r>
              <a:rPr kumimoji="0" lang="en-US" sz="5400" b="1" i="1" strike="noStrike" kern="1200" cap="none" spc="0" normalizeH="0" baseline="0" noProof="0" dirty="0">
                <a:ln>
                  <a:noFill/>
                </a:ln>
                <a:solidFill>
                  <a:srgbClr val="028CD4"/>
                </a:solidFill>
                <a:effectLst/>
                <a:uLnTx/>
                <a:uFillTx/>
                <a:latin typeface="Futura" panose="020B0602020204020303" pitchFamily="34" charset="-79"/>
                <a:ea typeface="+mn-ea"/>
                <a:cs typeface="Futura" panose="020B0602020204020303" pitchFamily="34" charset="-79"/>
              </a:rPr>
              <a:t>Safety</a:t>
            </a:r>
            <a:endParaRPr lang="en-US" b="1" i="1" dirty="0">
              <a:solidFill>
                <a:srgbClr val="028CD4"/>
              </a:solidFill>
            </a:endParaRPr>
          </a:p>
        </p:txBody>
      </p:sp>
    </p:spTree>
    <p:extLst>
      <p:ext uri="{BB962C8B-B14F-4D97-AF65-F5344CB8AC3E}">
        <p14:creationId xmlns:p14="http://schemas.microsoft.com/office/powerpoint/2010/main" val="13663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Sentiment</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914401" y="1527177"/>
            <a:ext cx="4012705" cy="772140"/>
          </a:xfrm>
        </p:spPr>
        <p:txBody>
          <a:bodyPr>
            <a:normAutofit/>
          </a:bodyPr>
          <a:lstStyle/>
          <a:p>
            <a:r>
              <a:rPr lang="en-US" dirty="0"/>
              <a:t>Autogenerated sentiment analysis from NVivo</a:t>
            </a:r>
          </a:p>
        </p:txBody>
      </p:sp>
      <p:pic>
        <p:nvPicPr>
          <p:cNvPr id="3" name="Picture 2" descr="A graph of blue and green squares&#10;&#10;Description automatically generated">
            <a:extLst>
              <a:ext uri="{FF2B5EF4-FFF2-40B4-BE49-F238E27FC236}">
                <a16:creationId xmlns:a16="http://schemas.microsoft.com/office/drawing/2014/main" id="{8DD97D66-AC41-CDB4-3565-1492A7EE236B}"/>
              </a:ext>
            </a:extLst>
          </p:cNvPr>
          <p:cNvPicPr>
            <a:picLocks noChangeAspect="1"/>
          </p:cNvPicPr>
          <p:nvPr/>
        </p:nvPicPr>
        <p:blipFill>
          <a:blip r:embed="rId2"/>
          <a:stretch>
            <a:fillRect/>
          </a:stretch>
        </p:blipFill>
        <p:spPr>
          <a:xfrm>
            <a:off x="4927106" y="727272"/>
            <a:ext cx="6554680" cy="5287530"/>
          </a:xfrm>
          <a:prstGeom prst="rect">
            <a:avLst/>
          </a:prstGeom>
        </p:spPr>
      </p:pic>
    </p:spTree>
    <p:extLst>
      <p:ext uri="{BB962C8B-B14F-4D97-AF65-F5344CB8AC3E}">
        <p14:creationId xmlns:p14="http://schemas.microsoft.com/office/powerpoint/2010/main" val="374980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Sentiment</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914401" y="1527176"/>
            <a:ext cx="4012705" cy="1340311"/>
          </a:xfrm>
        </p:spPr>
        <p:txBody>
          <a:bodyPr>
            <a:normAutofit/>
          </a:bodyPr>
          <a:lstStyle/>
          <a:p>
            <a:r>
              <a:rPr lang="en-US" dirty="0"/>
              <a:t>Autogenerated sentiment analysis of manually coded “Very unsafe” data</a:t>
            </a:r>
          </a:p>
        </p:txBody>
      </p:sp>
      <p:pic>
        <p:nvPicPr>
          <p:cNvPr id="4" name="Picture 3" descr="A screenshot of a computer screen&#10;&#10;Description automatically generated">
            <a:extLst>
              <a:ext uri="{FF2B5EF4-FFF2-40B4-BE49-F238E27FC236}">
                <a16:creationId xmlns:a16="http://schemas.microsoft.com/office/drawing/2014/main" id="{8A04680E-646C-F52E-3419-D38462AECF04}"/>
              </a:ext>
            </a:extLst>
          </p:cNvPr>
          <p:cNvPicPr>
            <a:picLocks noChangeAspect="1"/>
          </p:cNvPicPr>
          <p:nvPr/>
        </p:nvPicPr>
        <p:blipFill>
          <a:blip r:embed="rId2"/>
          <a:stretch>
            <a:fillRect/>
          </a:stretch>
        </p:blipFill>
        <p:spPr>
          <a:xfrm>
            <a:off x="4927106" y="769441"/>
            <a:ext cx="6827112" cy="5260307"/>
          </a:xfrm>
          <a:prstGeom prst="rect">
            <a:avLst/>
          </a:prstGeom>
        </p:spPr>
      </p:pic>
    </p:spTree>
    <p:extLst>
      <p:ext uri="{BB962C8B-B14F-4D97-AF65-F5344CB8AC3E}">
        <p14:creationId xmlns:p14="http://schemas.microsoft.com/office/powerpoint/2010/main" val="340362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p:txBody>
          <a:bodyPr/>
          <a:lstStyle/>
          <a:p>
            <a:r>
              <a:rPr lang="en-US" dirty="0"/>
              <a:t>Themes</a:t>
            </a:r>
          </a:p>
        </p:txBody>
      </p:sp>
      <p:sp>
        <p:nvSpPr>
          <p:cNvPr id="5" name="Text Placeholder 4">
            <a:extLst>
              <a:ext uri="{FF2B5EF4-FFF2-40B4-BE49-F238E27FC236}">
                <a16:creationId xmlns:a16="http://schemas.microsoft.com/office/drawing/2014/main" id="{A15DB2FE-16F4-5AC6-00D2-67618F04A417}"/>
              </a:ext>
            </a:extLst>
          </p:cNvPr>
          <p:cNvSpPr>
            <a:spLocks noGrp="1"/>
          </p:cNvSpPr>
          <p:nvPr>
            <p:ph type="body" sz="quarter" idx="12"/>
          </p:nvPr>
        </p:nvSpPr>
        <p:spPr>
          <a:xfrm>
            <a:off x="763480" y="1527176"/>
            <a:ext cx="2894734" cy="1340311"/>
          </a:xfrm>
        </p:spPr>
        <p:txBody>
          <a:bodyPr>
            <a:normAutofit/>
          </a:bodyPr>
          <a:lstStyle/>
          <a:p>
            <a:pPr marL="171450" indent="-171450">
              <a:buFont typeface="Arial" panose="020B0604020202020204" pitchFamily="34" charset="0"/>
              <a:buChar char="•"/>
            </a:pPr>
            <a:r>
              <a:rPr lang="en-US" sz="1800" dirty="0"/>
              <a:t>Safety</a:t>
            </a:r>
          </a:p>
          <a:p>
            <a:pPr marL="171450" indent="-171450">
              <a:buFont typeface="Arial" panose="020B0604020202020204" pitchFamily="34" charset="0"/>
              <a:buChar char="•"/>
            </a:pPr>
            <a:r>
              <a:rPr lang="en-US" sz="1800" dirty="0"/>
              <a:t>Work</a:t>
            </a:r>
          </a:p>
          <a:p>
            <a:pPr marL="171450" indent="-171450">
              <a:buFont typeface="Arial" panose="020B0604020202020204" pitchFamily="34" charset="0"/>
              <a:buChar char="•"/>
            </a:pPr>
            <a:r>
              <a:rPr lang="en-US" sz="1800" dirty="0"/>
              <a:t>Equipment</a:t>
            </a:r>
          </a:p>
        </p:txBody>
      </p:sp>
      <p:pic>
        <p:nvPicPr>
          <p:cNvPr id="3" name="Picture 2" descr="A screenshot of a computer screen&#10;&#10;Description automatically generated">
            <a:extLst>
              <a:ext uri="{FF2B5EF4-FFF2-40B4-BE49-F238E27FC236}">
                <a16:creationId xmlns:a16="http://schemas.microsoft.com/office/drawing/2014/main" id="{9DAEE546-9320-FC9A-1E5C-2DB74D87A495}"/>
              </a:ext>
            </a:extLst>
          </p:cNvPr>
          <p:cNvPicPr>
            <a:picLocks noChangeAspect="1"/>
          </p:cNvPicPr>
          <p:nvPr/>
        </p:nvPicPr>
        <p:blipFill>
          <a:blip r:embed="rId2"/>
          <a:stretch>
            <a:fillRect/>
          </a:stretch>
        </p:blipFill>
        <p:spPr>
          <a:xfrm>
            <a:off x="3601989" y="959204"/>
            <a:ext cx="8533787" cy="5827774"/>
          </a:xfrm>
          <a:prstGeom prst="rect">
            <a:avLst/>
          </a:prstGeom>
        </p:spPr>
      </p:pic>
    </p:spTree>
    <p:extLst>
      <p:ext uri="{BB962C8B-B14F-4D97-AF65-F5344CB8AC3E}">
        <p14:creationId xmlns:p14="http://schemas.microsoft.com/office/powerpoint/2010/main" val="136409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A62648-0706-0B52-CDCC-B906A9F19AB7}"/>
              </a:ext>
            </a:extLst>
          </p:cNvPr>
          <p:cNvSpPr/>
          <p:nvPr/>
        </p:nvSpPr>
        <p:spPr>
          <a:xfrm>
            <a:off x="427383" y="536713"/>
            <a:ext cx="447260" cy="1709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safety thermometer&#10;&#10;Description automatically generated">
            <a:extLst>
              <a:ext uri="{FF2B5EF4-FFF2-40B4-BE49-F238E27FC236}">
                <a16:creationId xmlns:a16="http://schemas.microsoft.com/office/drawing/2014/main" id="{E586807D-6050-0862-990C-13AE4EFDE752}"/>
              </a:ext>
            </a:extLst>
          </p:cNvPr>
          <p:cNvPicPr>
            <a:picLocks noChangeAspect="1"/>
          </p:cNvPicPr>
          <p:nvPr/>
        </p:nvPicPr>
        <p:blipFill>
          <a:blip r:embed="rId2"/>
          <a:stretch>
            <a:fillRect/>
          </a:stretch>
        </p:blipFill>
        <p:spPr>
          <a:xfrm>
            <a:off x="1737401" y="536713"/>
            <a:ext cx="8579416" cy="6347373"/>
          </a:xfrm>
          <a:prstGeom prst="rect">
            <a:avLst/>
          </a:prstGeom>
        </p:spPr>
      </p:pic>
      <p:sp>
        <p:nvSpPr>
          <p:cNvPr id="18" name="Title 17">
            <a:extLst>
              <a:ext uri="{FF2B5EF4-FFF2-40B4-BE49-F238E27FC236}">
                <a16:creationId xmlns:a16="http://schemas.microsoft.com/office/drawing/2014/main" id="{72E751C1-2E16-19C9-D283-1C7CF36AEDB9}"/>
              </a:ext>
            </a:extLst>
          </p:cNvPr>
          <p:cNvSpPr>
            <a:spLocks noGrp="1"/>
          </p:cNvSpPr>
          <p:nvPr>
            <p:ph type="ctrTitle"/>
          </p:nvPr>
        </p:nvSpPr>
        <p:spPr>
          <a:xfrm>
            <a:off x="2951922" y="0"/>
            <a:ext cx="6450496" cy="668263"/>
          </a:xfrm>
        </p:spPr>
        <p:txBody>
          <a:bodyPr/>
          <a:lstStyle/>
          <a:p>
            <a:r>
              <a:rPr lang="en-US" dirty="0"/>
              <a:t>Safety T</a:t>
            </a:r>
            <a:r>
              <a:rPr lang="en-US" sz="4000" dirty="0"/>
              <a:t>heme Web Chart:</a:t>
            </a:r>
            <a:endParaRPr lang="en-US" dirty="0"/>
          </a:p>
        </p:txBody>
      </p:sp>
    </p:spTree>
    <p:extLst>
      <p:ext uri="{BB962C8B-B14F-4D97-AF65-F5344CB8AC3E}">
        <p14:creationId xmlns:p14="http://schemas.microsoft.com/office/powerpoint/2010/main" val="150742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FA6666-87C3-7394-ADF8-79EC2036C608}"/>
              </a:ext>
            </a:extLst>
          </p:cNvPr>
          <p:cNvSpPr txBox="1"/>
          <p:nvPr/>
        </p:nvSpPr>
        <p:spPr>
          <a:xfrm>
            <a:off x="0" y="2386834"/>
            <a:ext cx="12192000" cy="923330"/>
          </a:xfrm>
          <a:prstGeom prst="rect">
            <a:avLst/>
          </a:prstGeom>
          <a:noFill/>
        </p:spPr>
        <p:txBody>
          <a:bodyPr wrap="square" rtlCol="0">
            <a:spAutoFit/>
          </a:bodyPr>
          <a:lstStyle/>
          <a:p>
            <a:pPr algn="ctr"/>
            <a:r>
              <a:rPr lang="en-US" sz="5400" b="1" dirty="0">
                <a:solidFill>
                  <a:srgbClr val="6DB33F"/>
                </a:solidFill>
                <a:latin typeface="Futura" panose="020B0602020204020303" pitchFamily="34" charset="-79"/>
                <a:cs typeface="Futura" panose="020B0602020204020303" pitchFamily="34" charset="-79"/>
              </a:rPr>
              <a:t>Auto Generated Themes/Sentiment</a:t>
            </a:r>
          </a:p>
        </p:txBody>
      </p:sp>
      <p:cxnSp>
        <p:nvCxnSpPr>
          <p:cNvPr id="5" name="Straight Connector 4">
            <a:extLst>
              <a:ext uri="{FF2B5EF4-FFF2-40B4-BE49-F238E27FC236}">
                <a16:creationId xmlns:a16="http://schemas.microsoft.com/office/drawing/2014/main" id="{3DD354DC-7CBF-14CD-657E-BA7D37AAB410}"/>
              </a:ext>
            </a:extLst>
          </p:cNvPr>
          <p:cNvCxnSpPr>
            <a:cxnSpLocks/>
          </p:cNvCxnSpPr>
          <p:nvPr/>
        </p:nvCxnSpPr>
        <p:spPr>
          <a:xfrm flipH="1">
            <a:off x="3073082" y="3429000"/>
            <a:ext cx="6045839" cy="0"/>
          </a:xfrm>
          <a:prstGeom prst="line">
            <a:avLst/>
          </a:prstGeom>
          <a:ln w="50800">
            <a:solidFill>
              <a:srgbClr val="0181C7"/>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64B604F-0992-A0B0-5BD2-A316F4D5800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0705674" y="6001016"/>
            <a:ext cx="1064075" cy="552580"/>
          </a:xfrm>
          <a:prstGeom prst="rect">
            <a:avLst/>
          </a:prstGeom>
        </p:spPr>
      </p:pic>
      <p:sp>
        <p:nvSpPr>
          <p:cNvPr id="2" name="TextBox 1">
            <a:extLst>
              <a:ext uri="{FF2B5EF4-FFF2-40B4-BE49-F238E27FC236}">
                <a16:creationId xmlns:a16="http://schemas.microsoft.com/office/drawing/2014/main" id="{69F1116A-5CD8-C132-554C-0911FD2FD76B}"/>
              </a:ext>
            </a:extLst>
          </p:cNvPr>
          <p:cNvSpPr txBox="1"/>
          <p:nvPr/>
        </p:nvSpPr>
        <p:spPr>
          <a:xfrm>
            <a:off x="0" y="3504541"/>
            <a:ext cx="12192000" cy="923330"/>
          </a:xfrm>
          <a:prstGeom prst="rect">
            <a:avLst/>
          </a:prstGeom>
          <a:noFill/>
        </p:spPr>
        <p:txBody>
          <a:bodyPr wrap="square" rtlCol="0">
            <a:spAutoFit/>
          </a:bodyPr>
          <a:lstStyle/>
          <a:p>
            <a:pPr algn="ctr"/>
            <a:r>
              <a:rPr kumimoji="0" lang="en-US" sz="5400" b="1" i="1" strike="noStrike" kern="1200" cap="none" spc="0" normalizeH="0" baseline="0" noProof="0" dirty="0">
                <a:ln>
                  <a:noFill/>
                </a:ln>
                <a:solidFill>
                  <a:srgbClr val="028CD4"/>
                </a:solidFill>
                <a:effectLst/>
                <a:uLnTx/>
                <a:uFillTx/>
                <a:latin typeface="Futura" panose="020B0602020204020303" pitchFamily="34" charset="-79"/>
                <a:ea typeface="+mn-ea"/>
                <a:cs typeface="Futura" panose="020B0602020204020303" pitchFamily="34" charset="-79"/>
              </a:rPr>
              <a:t>Ethics</a:t>
            </a:r>
            <a:endParaRPr lang="en-US" b="1" i="1" dirty="0">
              <a:solidFill>
                <a:srgbClr val="028CD4"/>
              </a:solidFill>
            </a:endParaRPr>
          </a:p>
        </p:txBody>
      </p:sp>
    </p:spTree>
    <p:extLst>
      <p:ext uri="{BB962C8B-B14F-4D97-AF65-F5344CB8AC3E}">
        <p14:creationId xmlns:p14="http://schemas.microsoft.com/office/powerpoint/2010/main" val="8108714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ard PowerPoint template_SyScoLG_3346677_Corporate (1).pptx" id="{EA02AF70-5ABA-49A1-89CE-C048F7AE9C23}" vid="{ED906818-0762-4379-B637-A18652DD8A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4079</TotalTime>
  <Words>3662</Words>
  <Application>Microsoft Office PowerPoint</Application>
  <PresentationFormat>Widescreen</PresentationFormat>
  <Paragraphs>283</Paragraphs>
  <Slides>32</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benton-sans</vt:lpstr>
      <vt:lpstr>Calibri</vt:lpstr>
      <vt:lpstr>Calibri Light</vt:lpstr>
      <vt:lpstr>Courier New</vt:lpstr>
      <vt:lpstr>Futura</vt:lpstr>
      <vt:lpstr>Google Sans</vt:lpstr>
      <vt:lpstr>Symbol</vt:lpstr>
      <vt:lpstr>Wingdings</vt:lpstr>
      <vt:lpstr>Office Theme</vt:lpstr>
      <vt:lpstr>Sentiment Analysis</vt:lpstr>
      <vt:lpstr>Agenda</vt:lpstr>
      <vt:lpstr>Themes/Sentiment per Dimension</vt:lpstr>
      <vt:lpstr>PowerPoint Presentation</vt:lpstr>
      <vt:lpstr>Sentiment</vt:lpstr>
      <vt:lpstr>Sentiment</vt:lpstr>
      <vt:lpstr>Themes</vt:lpstr>
      <vt:lpstr>Safety Theme Web Chart:</vt:lpstr>
      <vt:lpstr>PowerPoint Presentation</vt:lpstr>
      <vt:lpstr>Sentiment</vt:lpstr>
      <vt:lpstr>Sentiment</vt:lpstr>
      <vt:lpstr>Themes</vt:lpstr>
      <vt:lpstr>Theme Web Chart:</vt:lpstr>
      <vt:lpstr>PowerPoint Presentation</vt:lpstr>
      <vt:lpstr>Methodology</vt:lpstr>
      <vt:lpstr>PowerPoint Presentation</vt:lpstr>
      <vt:lpstr>Main Safety Themes</vt:lpstr>
      <vt:lpstr>Main Ethics Themes</vt:lpstr>
      <vt:lpstr>Alternative Programs</vt:lpstr>
      <vt:lpstr>NVivo</vt:lpstr>
      <vt:lpstr>Qualtrics</vt:lpstr>
      <vt:lpstr>Qualtrics</vt:lpstr>
      <vt:lpstr>Qualtrics</vt:lpstr>
      <vt:lpstr>Thematic</vt:lpstr>
      <vt:lpstr>What we Covered</vt:lpstr>
      <vt:lpstr>PowerPoint Presentation</vt:lpstr>
      <vt:lpstr>Appendix</vt:lpstr>
      <vt:lpstr>Safety</vt:lpstr>
      <vt:lpstr>Safety</vt:lpstr>
      <vt:lpstr>Ethics</vt:lpstr>
      <vt:lpstr>Ethics</vt:lpstr>
      <vt:lpstr>Ethics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subject/>
  <dc:creator>Cowan, Jennifer</dc:creator>
  <cp:keywords/>
  <dc:description/>
  <cp:lastModifiedBy>Fowlks, Merrick</cp:lastModifiedBy>
  <cp:revision>2</cp:revision>
  <dcterms:created xsi:type="dcterms:W3CDTF">2022-11-10T20:10:58Z</dcterms:created>
  <dcterms:modified xsi:type="dcterms:W3CDTF">2023-07-26T17:22:14Z</dcterms:modified>
  <cp:category/>
</cp:coreProperties>
</file>